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media/image17.jpg" ContentType="image/png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1"/>
  </p:notesMasterIdLst>
  <p:sldIdLst>
    <p:sldId id="408" r:id="rId2"/>
    <p:sldId id="411" r:id="rId3"/>
    <p:sldId id="412" r:id="rId4"/>
    <p:sldId id="413" r:id="rId5"/>
    <p:sldId id="415" r:id="rId6"/>
    <p:sldId id="416" r:id="rId7"/>
    <p:sldId id="417" r:id="rId8"/>
    <p:sldId id="418" r:id="rId9"/>
    <p:sldId id="414" r:id="rId10"/>
    <p:sldId id="419" r:id="rId11"/>
    <p:sldId id="410" r:id="rId12"/>
    <p:sldId id="421" r:id="rId13"/>
    <p:sldId id="420" r:id="rId14"/>
    <p:sldId id="422" r:id="rId15"/>
    <p:sldId id="423" r:id="rId16"/>
    <p:sldId id="424" r:id="rId17"/>
    <p:sldId id="425" r:id="rId18"/>
    <p:sldId id="426" r:id="rId19"/>
    <p:sldId id="427" r:id="rId20"/>
    <p:sldId id="428" r:id="rId21"/>
    <p:sldId id="429" r:id="rId22"/>
    <p:sldId id="430" r:id="rId23"/>
    <p:sldId id="431" r:id="rId24"/>
    <p:sldId id="432" r:id="rId25"/>
    <p:sldId id="433" r:id="rId26"/>
    <p:sldId id="434" r:id="rId27"/>
    <p:sldId id="435" r:id="rId28"/>
    <p:sldId id="436" r:id="rId29"/>
    <p:sldId id="437" r:id="rId3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03864"/>
    <a:srgbClr val="E93AEC"/>
    <a:srgbClr val="E15A78"/>
    <a:srgbClr val="D91F2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505E3EF-67EA-436B-97B2-0124C06EBD24}" styleName="Estilo Médio 4 - Ênfase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5202B0CA-FC54-4496-8BCA-5EF66A818D29}" styleName="Estilo Escuro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0660B408-B3CF-4A94-85FC-2B1E0A45F4A2}" styleName="Estilo Escuro 2 - Ênfase 1/Ênfas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91EBBBCC-DAD2-459C-BE2E-F6DE35CF9A28}" styleName="Estilo Escuro 2 - Ênfase 3/Ênfase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2D5ABB26-0587-4C30-8999-92F81FD0307C}" styleName="Nenhum Estilo, Nenhuma Grad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Estilo com Tema 1 - Ênfase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9D7B26C5-4107-4FEC-AEDC-1716B250A1EF}" styleName="Estilo Clar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C083E6E3-FA7D-4D7B-A595-EF9225AFEA82}" styleName="Estilo Claro 1 - Ênfase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69012ECD-51FC-41F1-AA8D-1B2483CD663E}" styleName="Estilo Claro 2 - Ênfase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693"/>
    <p:restoredTop sz="94676"/>
  </p:normalViewPr>
  <p:slideViewPr>
    <p:cSldViewPr snapToGrid="0" snapToObjects="1">
      <p:cViewPr>
        <p:scale>
          <a:sx n="81" d="100"/>
          <a:sy n="81" d="100"/>
        </p:scale>
        <p:origin x="312" y="6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notesMaster" Target="notesMasters/notesMaster1.xml"/><Relationship Id="rId32" Type="http://schemas.openxmlformats.org/officeDocument/2006/relationships/presProps" Target="pres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charts/_rels/chart1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oleObject" Target="file:////Users/lucashelal/Downloads/Synthesis%20Matrix%20-%20HIIT%20Meta-analysis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microsoft.com/office/2011/relationships/chartStyle" Target="style2.xml"/><Relationship Id="rId2" Type="http://schemas.microsoft.com/office/2011/relationships/chartColorStyle" Target="colors2.xml"/><Relationship Id="rId3" Type="http://schemas.openxmlformats.org/officeDocument/2006/relationships/oleObject" Target="file:////Users/lucashelal/Downloads/Synthesis%20Matrix%20-%20HIIT%20Meta-analysis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radarChart>
        <c:radarStyle val="marker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Pt>
            <c:idx val="1"/>
            <c:marker>
              <c:symbol val="none"/>
            </c:marker>
            <c:bubble3D val="0"/>
            <c:spPr>
              <a:ln w="28575" cap="rnd">
                <a:solidFill>
                  <a:srgbClr val="E93AEC"/>
                </a:solidFill>
                <a:round/>
              </a:ln>
              <a:effectLst/>
            </c:spPr>
          </c:dPt>
          <c:dPt>
            <c:idx val="2"/>
            <c:marker>
              <c:symbol val="none"/>
            </c:marker>
            <c:bubble3D val="0"/>
            <c:spPr>
              <a:ln w="28575" cap="rnd">
                <a:solidFill>
                  <a:srgbClr val="E93AEC"/>
                </a:solidFill>
                <a:round/>
              </a:ln>
              <a:effectLst/>
            </c:spPr>
          </c:dPt>
          <c:dPt>
            <c:idx val="3"/>
            <c:marker>
              <c:symbol val="none"/>
            </c:marker>
            <c:bubble3D val="0"/>
            <c:spPr>
              <a:ln w="28575" cap="rnd">
                <a:solidFill>
                  <a:srgbClr val="E93AEC"/>
                </a:solidFill>
                <a:round/>
              </a:ln>
              <a:effectLst/>
            </c:spPr>
          </c:dPt>
          <c:dPt>
            <c:idx val="5"/>
            <c:marker>
              <c:symbol val="none"/>
            </c:marker>
            <c:bubble3D val="0"/>
            <c:spPr>
              <a:ln w="28575" cap="rnd">
                <a:solidFill>
                  <a:srgbClr val="E93AEC"/>
                </a:solidFill>
                <a:round/>
              </a:ln>
              <a:effectLst/>
            </c:spPr>
          </c:dPt>
          <c:dPt>
            <c:idx val="6"/>
            <c:marker>
              <c:symbol val="none"/>
            </c:marker>
            <c:bubble3D val="0"/>
            <c:spPr>
              <a:ln w="28575" cap="rnd">
                <a:solidFill>
                  <a:srgbClr val="E93AEC"/>
                </a:solidFill>
                <a:round/>
              </a:ln>
              <a:effectLst/>
            </c:spPr>
          </c:dPt>
          <c:dPt>
            <c:idx val="7"/>
            <c:marker>
              <c:symbol val="none"/>
            </c:marker>
            <c:bubble3D val="0"/>
            <c:spPr>
              <a:ln w="28575" cap="rnd">
                <a:solidFill>
                  <a:srgbClr val="E93AEC"/>
                </a:solidFill>
                <a:round/>
              </a:ln>
              <a:effectLst/>
            </c:spPr>
          </c:dPt>
          <c:dPt>
            <c:idx val="8"/>
            <c:marker>
              <c:symbol val="none"/>
            </c:marker>
            <c:bubble3D val="0"/>
            <c:spPr>
              <a:ln w="28575" cap="rnd">
                <a:solidFill>
                  <a:srgbClr val="E93AEC"/>
                </a:solidFill>
                <a:round/>
              </a:ln>
              <a:effectLst/>
            </c:spPr>
          </c:dPt>
          <c:dPt>
            <c:idx val="9"/>
            <c:marker>
              <c:symbol val="none"/>
            </c:marker>
            <c:bubble3D val="0"/>
            <c:spPr>
              <a:ln w="28575" cap="rnd">
                <a:solidFill>
                  <a:srgbClr val="E93AEC"/>
                </a:solidFill>
                <a:round/>
              </a:ln>
              <a:effectLst/>
            </c:spPr>
          </c:dPt>
          <c:dPt>
            <c:idx val="10"/>
            <c:marker>
              <c:symbol val="none"/>
            </c:marker>
            <c:bubble3D val="0"/>
            <c:spPr>
              <a:ln w="28575" cap="rnd">
                <a:solidFill>
                  <a:srgbClr val="E93AEC"/>
                </a:solidFill>
                <a:round/>
              </a:ln>
              <a:effectLst/>
            </c:spPr>
          </c:dPt>
          <c:dLbls>
            <c:dLbl>
              <c:idx val="0"/>
              <c:layout>
                <c:manualLayout>
                  <c:x val="-0.00138524306954914"/>
                  <c:y val="-0.316991620191561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layout>
                <c:manualLayout>
                  <c:x val="0.141299726235871"/>
                  <c:y val="-0.048485196653194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"/>
              <c:layout>
                <c:manualLayout>
                  <c:x val="0.225802503690656"/>
                  <c:y val="-0.073882204423915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3"/>
              <c:layout>
                <c:manualLayout>
                  <c:x val="0.289525909640167"/>
                  <c:y val="0.10158803108288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4"/>
              <c:layout>
                <c:manualLayout>
                  <c:x val="0.249352458063301"/>
                  <c:y val="0.1569996844008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5"/>
              <c:layout>
                <c:manualLayout>
                  <c:x val="0.0858880688884705"/>
                  <c:y val="-0.0392499211002049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6"/>
              <c:layout>
                <c:manualLayout>
                  <c:x val="-0.0969703458189178"/>
                  <c:y val="0.070418976091544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0535345329157243"/>
                      <c:h val="0.0626037150532083"/>
                    </c:manualLayout>
                  </c15:layout>
                </c:ext>
              </c:extLst>
            </c:dLbl>
            <c:dLbl>
              <c:idx val="7"/>
              <c:layout>
                <c:manualLayout>
                  <c:x val="-0.169005554909571"/>
                  <c:y val="0.131602676630099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8"/>
              <c:layout>
                <c:manualLayout>
                  <c:x val="-0.0554116573474003"/>
                  <c:y val="-0.0554116533179364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9"/>
              <c:layout>
                <c:manualLayout>
                  <c:x val="-0.0567969487810854"/>
                  <c:y val="-0.048485196653194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0"/>
              <c:layout>
                <c:manualLayout>
                  <c:x val="-0.221321510182938"/>
                  <c:y val="-0.354203705994968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400" b="1" i="0" u="none" strike="noStrike" kern="1200" baseline="0">
                    <a:solidFill>
                      <a:schemeClr val="bg1"/>
                    </a:solidFill>
                    <a:latin typeface="Calibri" charset="0"/>
                    <a:ea typeface="Calibri" charset="0"/>
                    <a:cs typeface="Calibri" charset="0"/>
                  </a:defRPr>
                </a:pPr>
                <a:endParaRPr lang="pt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'AMSTAR SRMA'!$B$2:$L$2</c:f>
              <c:strCache>
                <c:ptCount val="11"/>
                <c:pt idx="0">
                  <c:v>A priori design</c:v>
                </c:pt>
                <c:pt idx="1">
                  <c:v>Duplicate study selection and extraction</c:v>
                </c:pt>
                <c:pt idx="2">
                  <c:v>Comprehensive literature search</c:v>
                </c:pt>
                <c:pt idx="3">
                  <c:v>Inclusion criteria regardless of publication status</c:v>
                </c:pt>
                <c:pt idx="4">
                  <c:v>List of studies provided (included and excluded)</c:v>
                </c:pt>
                <c:pt idx="5">
                  <c:v>Characteristics of studies provided</c:v>
                </c:pt>
                <c:pt idx="6">
                  <c:v>Quality of studies assessed</c:v>
                </c:pt>
                <c:pt idx="7">
                  <c:v>Quality of studies used on discussion</c:v>
                </c:pt>
                <c:pt idx="8">
                  <c:v>Appropriate methods to combine results</c:v>
                </c:pt>
                <c:pt idx="9">
                  <c:v>Publication bias assessed</c:v>
                </c:pt>
                <c:pt idx="10">
                  <c:v>Conflit of interest for SRMA and primary studies</c:v>
                </c:pt>
              </c:strCache>
            </c:strRef>
          </c:cat>
          <c:val>
            <c:numRef>
              <c:f>'AMSTAR SRMA'!$B$15:$L$15</c:f>
              <c:numCache>
                <c:formatCode>0%</c:formatCode>
                <c:ptCount val="11"/>
                <c:pt idx="0">
                  <c:v>0.0</c:v>
                </c:pt>
                <c:pt idx="1">
                  <c:v>0.58</c:v>
                </c:pt>
                <c:pt idx="2">
                  <c:v>0.16</c:v>
                </c:pt>
                <c:pt idx="3">
                  <c:v>0.0</c:v>
                </c:pt>
                <c:pt idx="4">
                  <c:v>0.0</c:v>
                </c:pt>
                <c:pt idx="5">
                  <c:v>0.83</c:v>
                </c:pt>
                <c:pt idx="6">
                  <c:v>0.75</c:v>
                </c:pt>
                <c:pt idx="7">
                  <c:v>0.5</c:v>
                </c:pt>
                <c:pt idx="8">
                  <c:v>1.0</c:v>
                </c:pt>
                <c:pt idx="9">
                  <c:v>0.75</c:v>
                </c:pt>
                <c:pt idx="10">
                  <c:v>0.0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1635263616"/>
        <c:axId val="-1596840288"/>
      </c:radarChart>
      <c:catAx>
        <c:axId val="-16352636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rgbClr val="FFFF00"/>
                </a:solidFill>
                <a:latin typeface="Calibri" charset="0"/>
                <a:ea typeface="Calibri" charset="0"/>
                <a:cs typeface="Calibri" charset="0"/>
              </a:defRPr>
            </a:pPr>
            <a:endParaRPr lang="pt-BR"/>
          </a:p>
        </c:txPr>
        <c:crossAx val="-1596840288"/>
        <c:crosses val="autoZero"/>
        <c:auto val="1"/>
        <c:lblAlgn val="ctr"/>
        <c:lblOffset val="100"/>
        <c:noMultiLvlLbl val="0"/>
      </c:catAx>
      <c:valAx>
        <c:axId val="-1596840288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accent5">
                  <a:lumMod val="50000"/>
                </a:schemeClr>
              </a:solidFill>
              <a:prstDash val="sysDot"/>
              <a:round/>
            </a:ln>
            <a:effectLst/>
          </c:spPr>
        </c:majorGridlines>
        <c:numFmt formatCode="0%" sourceLinked="0"/>
        <c:majorTickMark val="none"/>
        <c:minorTickMark val="none"/>
        <c:tickLblPos val="nextTo"/>
        <c:crossAx val="-163526361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  <a:latin typeface="Calibri" charset="0"/>
          <a:ea typeface="Calibri" charset="0"/>
          <a:cs typeface="Calibri" charset="0"/>
        </a:defRPr>
      </a:pPr>
      <a:endParaRPr lang="pt-B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32783656157906"/>
          <c:y val="0.13583146736631"/>
          <c:w val="0.387127152280468"/>
          <c:h val="0.815180509717442"/>
        </c:manualLayout>
      </c:layout>
      <c:radarChart>
        <c:radarStyle val="marker"/>
        <c:varyColors val="0"/>
        <c:ser>
          <c:idx val="0"/>
          <c:order val="0"/>
          <c:spPr>
            <a:ln w="28575" cap="rnd">
              <a:solidFill>
                <a:srgbClr val="E93AEC"/>
              </a:solidFill>
              <a:prstDash val="solid"/>
              <a:round/>
            </a:ln>
            <a:effectLst/>
          </c:spPr>
          <c:marker>
            <c:symbol val="none"/>
          </c:marker>
          <c:dLbls>
            <c:dLbl>
              <c:idx val="0"/>
              <c:layout>
                <c:manualLayout>
                  <c:x val="0.0505072290192327"/>
                  <c:y val="-0.10908099263703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layout>
                <c:manualLayout>
                  <c:x val="0.113965003724063"/>
                  <c:y val="0.0816896528592511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"/>
              <c:layout>
                <c:manualLayout>
                  <c:x val="0.151472343040129"/>
                  <c:y val="0.20817633357026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3"/>
              <c:layout>
                <c:manualLayout>
                  <c:x val="-0.0607701507006232"/>
                  <c:y val="-0.078331463608882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0753543713056179"/>
                      <c:h val="0.0498210202700967"/>
                    </c:manualLayout>
                  </c15:layout>
                </c:ext>
              </c:extLst>
            </c:dLbl>
            <c:dLbl>
              <c:idx val="4"/>
              <c:layout>
                <c:manualLayout>
                  <c:x val="-0.151521687057698"/>
                  <c:y val="-0.119989091900736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400" b="1" i="0" u="none" strike="noStrike" kern="1200" baseline="0">
                    <a:solidFill>
                      <a:schemeClr val="bg2"/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'Primary studies in depth'!$C$1:$G$1</c:f>
              <c:strCache>
                <c:ptCount val="5"/>
                <c:pt idx="0">
                  <c:v>Restricted to randomization status</c:v>
                </c:pt>
                <c:pt idx="1">
                  <c:v>Search strategy does not allows replication</c:v>
                </c:pt>
                <c:pt idx="2">
                  <c:v>Elegibility not clear</c:v>
                </c:pt>
                <c:pt idx="3">
                  <c:v>Restriction to English</c:v>
                </c:pt>
                <c:pt idx="4">
                  <c:v>No comparator group</c:v>
                </c:pt>
              </c:strCache>
            </c:strRef>
          </c:cat>
          <c:val>
            <c:numRef>
              <c:f>'Primary studies in depth'!$C$2:$G$2</c:f>
              <c:numCache>
                <c:formatCode>0%</c:formatCode>
                <c:ptCount val="5"/>
                <c:pt idx="0">
                  <c:v>0.5</c:v>
                </c:pt>
                <c:pt idx="1">
                  <c:v>0.75</c:v>
                </c:pt>
                <c:pt idx="2" formatCode="0.00%">
                  <c:v>0.0834</c:v>
                </c:pt>
                <c:pt idx="3" formatCode="0.00%">
                  <c:v>0.9166</c:v>
                </c:pt>
                <c:pt idx="4">
                  <c:v>0.25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1567128720"/>
        <c:axId val="-1566974720"/>
      </c:radarChart>
      <c:catAx>
        <c:axId val="-15671287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rgbClr val="FFFF00"/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-1566974720"/>
        <c:crosses val="autoZero"/>
        <c:auto val="1"/>
        <c:lblAlgn val="ctr"/>
        <c:lblOffset val="100"/>
        <c:noMultiLvlLbl val="0"/>
      </c:catAx>
      <c:valAx>
        <c:axId val="-1566974720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accent5">
                  <a:lumMod val="50000"/>
                </a:schemeClr>
              </a:solidFill>
              <a:round/>
            </a:ln>
            <a:effectLst/>
          </c:spPr>
        </c:majorGridlines>
        <c:majorTickMark val="in"/>
        <c:minorTickMark val="none"/>
        <c:tickLblPos val="high"/>
        <c:crossAx val="-156712872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400">
          <a:solidFill>
            <a:srgbClr val="FFFF00"/>
          </a:solidFill>
        </a:defRPr>
      </a:pPr>
      <a:endParaRPr lang="pt-B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1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1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30390EF-6B61-9D47-90A6-A6D08E92ABCD}" type="doc">
      <dgm:prSet loTypeId="urn:microsoft.com/office/officeart/2005/8/layout/orgChart1" loCatId="" qsTypeId="urn:microsoft.com/office/officeart/2005/8/quickstyle/simple4" qsCatId="simple" csTypeId="urn:microsoft.com/office/officeart/2005/8/colors/accent3_2" csCatId="accent3" phldr="1"/>
      <dgm:spPr/>
      <dgm:t>
        <a:bodyPr/>
        <a:lstStyle/>
        <a:p>
          <a:endParaRPr lang="pt-BR"/>
        </a:p>
      </dgm:t>
    </dgm:pt>
    <dgm:pt modelId="{3A5F8707-9303-354E-B2A2-B04AE8AA5CDB}">
      <dgm:prSet phldrT="[Texto]"/>
      <dgm:spPr/>
      <dgm:t>
        <a:bodyPr/>
        <a:lstStyle/>
        <a:p>
          <a:r>
            <a:rPr lang="pt-BR"/>
            <a:t>Heterogeneity assessment</a:t>
          </a:r>
        </a:p>
        <a:p>
          <a:r>
            <a:rPr lang="pt-BR"/>
            <a:t>(91,60%) </a:t>
          </a:r>
        </a:p>
      </dgm:t>
    </dgm:pt>
    <dgm:pt modelId="{4A2FD613-350F-C246-BFB9-6DA41E3E0695}" type="parTrans" cxnId="{A91AA17F-A4B4-494A-AC12-EB06924956DB}">
      <dgm:prSet/>
      <dgm:spPr/>
      <dgm:t>
        <a:bodyPr/>
        <a:lstStyle/>
        <a:p>
          <a:endParaRPr lang="pt-BR"/>
        </a:p>
      </dgm:t>
    </dgm:pt>
    <dgm:pt modelId="{52C188A5-52E2-F04D-B621-F9C87243D584}" type="sibTrans" cxnId="{A91AA17F-A4B4-494A-AC12-EB06924956DB}">
      <dgm:prSet/>
      <dgm:spPr/>
      <dgm:t>
        <a:bodyPr/>
        <a:lstStyle/>
        <a:p>
          <a:endParaRPr lang="pt-BR"/>
        </a:p>
      </dgm:t>
    </dgm:pt>
    <dgm:pt modelId="{D4641178-2947-5D4A-9DD4-1F66D0F38A48}" type="asst">
      <dgm:prSet phldrT="[Texto]"/>
      <dgm:spPr/>
      <dgm:t>
        <a:bodyPr/>
        <a:lstStyle/>
        <a:p>
          <a:r>
            <a:rPr lang="pt-BR"/>
            <a:t>No heterogeneity</a:t>
          </a:r>
        </a:p>
        <a:p>
          <a:r>
            <a:rPr lang="pt-BR" b="0" u="none"/>
            <a:t>58,34%</a:t>
          </a:r>
        </a:p>
      </dgm:t>
    </dgm:pt>
    <dgm:pt modelId="{CE373A5D-FBAB-594E-8896-91337C59B245}" type="parTrans" cxnId="{0EC942D8-44CE-CA45-8A86-2BB685BDAB61}">
      <dgm:prSet/>
      <dgm:spPr/>
      <dgm:t>
        <a:bodyPr/>
        <a:lstStyle/>
        <a:p>
          <a:endParaRPr lang="pt-BR"/>
        </a:p>
      </dgm:t>
    </dgm:pt>
    <dgm:pt modelId="{2C8858D7-68BB-BB4A-90B7-B31203444EAC}" type="sibTrans" cxnId="{0EC942D8-44CE-CA45-8A86-2BB685BDAB61}">
      <dgm:prSet/>
      <dgm:spPr/>
      <dgm:t>
        <a:bodyPr/>
        <a:lstStyle/>
        <a:p>
          <a:endParaRPr lang="pt-BR"/>
        </a:p>
      </dgm:t>
    </dgm:pt>
    <dgm:pt modelId="{D065585E-8229-EE4E-AA3E-DFCA13E9058E}" type="asst">
      <dgm:prSet phldrT="[Texto]"/>
      <dgm:spPr>
        <a:solidFill>
          <a:srgbClr val="FF0000"/>
        </a:solidFill>
      </dgm:spPr>
      <dgm:t>
        <a:bodyPr/>
        <a:lstStyle/>
        <a:p>
          <a:r>
            <a:rPr lang="pt-BR" dirty="0" err="1"/>
            <a:t>Heterogeneity</a:t>
          </a:r>
          <a:r>
            <a:rPr lang="pt-BR" dirty="0"/>
            <a:t> </a:t>
          </a:r>
        </a:p>
        <a:p>
          <a:r>
            <a:rPr lang="pt-BR" dirty="0"/>
            <a:t>41,66%</a:t>
          </a:r>
        </a:p>
      </dgm:t>
    </dgm:pt>
    <dgm:pt modelId="{71B6C7B9-DA2E-A449-BE57-184A154E7A23}" type="parTrans" cxnId="{FE90A830-F1FA-6847-BF5C-39976D6DB4B5}">
      <dgm:prSet/>
      <dgm:spPr/>
      <dgm:t>
        <a:bodyPr/>
        <a:lstStyle/>
        <a:p>
          <a:endParaRPr lang="pt-BR"/>
        </a:p>
      </dgm:t>
    </dgm:pt>
    <dgm:pt modelId="{6D63F625-5844-B24F-908E-1BAE8BFAB1E6}" type="sibTrans" cxnId="{FE90A830-F1FA-6847-BF5C-39976D6DB4B5}">
      <dgm:prSet/>
      <dgm:spPr/>
      <dgm:t>
        <a:bodyPr/>
        <a:lstStyle/>
        <a:p>
          <a:endParaRPr lang="pt-BR"/>
        </a:p>
      </dgm:t>
    </dgm:pt>
    <dgm:pt modelId="{5C2B3B96-E4B2-7C4D-A6D8-4A91E7800AAB}" type="asst">
      <dgm:prSet/>
      <dgm:spPr/>
      <dgm:t>
        <a:bodyPr/>
        <a:lstStyle/>
        <a:p>
          <a:r>
            <a:rPr lang="pt-BR"/>
            <a:t>Sensitivity Analysis/Meta-regression</a:t>
          </a:r>
        </a:p>
        <a:p>
          <a:r>
            <a:rPr lang="pt-BR"/>
            <a:t>60%</a:t>
          </a:r>
        </a:p>
      </dgm:t>
    </dgm:pt>
    <dgm:pt modelId="{1C7C5DE4-A7F1-874B-8487-24ACA5377BB8}" type="parTrans" cxnId="{10E0ADCC-0D59-7E4D-83B8-419918129417}">
      <dgm:prSet/>
      <dgm:spPr/>
      <dgm:t>
        <a:bodyPr/>
        <a:lstStyle/>
        <a:p>
          <a:endParaRPr lang="pt-BR"/>
        </a:p>
      </dgm:t>
    </dgm:pt>
    <dgm:pt modelId="{BF821682-706F-4D4E-A831-22A3028FB9DF}" type="sibTrans" cxnId="{10E0ADCC-0D59-7E4D-83B8-419918129417}">
      <dgm:prSet/>
      <dgm:spPr/>
      <dgm:t>
        <a:bodyPr/>
        <a:lstStyle/>
        <a:p>
          <a:endParaRPr lang="pt-BR"/>
        </a:p>
      </dgm:t>
    </dgm:pt>
    <dgm:pt modelId="{3B322A15-D6C0-B94B-8379-DE202A736C2B}" type="asst">
      <dgm:prSet/>
      <dgm:spPr>
        <a:solidFill>
          <a:srgbClr val="FF0000"/>
        </a:solidFill>
      </dgm:spPr>
      <dgm:t>
        <a:bodyPr/>
        <a:lstStyle/>
        <a:p>
          <a:r>
            <a:rPr lang="pt-BR"/>
            <a:t>Did not proceed</a:t>
          </a:r>
        </a:p>
        <a:p>
          <a:r>
            <a:rPr lang="pt-BR"/>
            <a:t>40%</a:t>
          </a:r>
        </a:p>
      </dgm:t>
    </dgm:pt>
    <dgm:pt modelId="{00D38EDB-DEAF-2649-BB16-721DD47DA4DF}" type="parTrans" cxnId="{F9FB5477-36FC-D249-A322-78160B270349}">
      <dgm:prSet/>
      <dgm:spPr/>
      <dgm:t>
        <a:bodyPr/>
        <a:lstStyle/>
        <a:p>
          <a:endParaRPr lang="pt-BR"/>
        </a:p>
      </dgm:t>
    </dgm:pt>
    <dgm:pt modelId="{7D429FFF-CD33-0944-B6AF-0582C92464B2}" type="sibTrans" cxnId="{F9FB5477-36FC-D249-A322-78160B270349}">
      <dgm:prSet/>
      <dgm:spPr/>
      <dgm:t>
        <a:bodyPr/>
        <a:lstStyle/>
        <a:p>
          <a:endParaRPr lang="pt-BR"/>
        </a:p>
      </dgm:t>
    </dgm:pt>
    <dgm:pt modelId="{A0ABDFE9-43A1-C442-A342-7A0EE920A7B4}" type="pres">
      <dgm:prSet presAssocID="{830390EF-6B61-9D47-90A6-A6D08E92ABCD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pt-BR"/>
        </a:p>
      </dgm:t>
    </dgm:pt>
    <dgm:pt modelId="{1997E534-34DA-444C-9219-32581EC6DD67}" type="pres">
      <dgm:prSet presAssocID="{3A5F8707-9303-354E-B2A2-B04AE8AA5CDB}" presName="hierRoot1" presStyleCnt="0">
        <dgm:presLayoutVars>
          <dgm:hierBranch val="init"/>
        </dgm:presLayoutVars>
      </dgm:prSet>
      <dgm:spPr/>
      <dgm:t>
        <a:bodyPr/>
        <a:lstStyle/>
        <a:p>
          <a:endParaRPr lang="pt-BR"/>
        </a:p>
      </dgm:t>
    </dgm:pt>
    <dgm:pt modelId="{17B1BD47-0FF0-7848-AFD0-AF4809E1DE39}" type="pres">
      <dgm:prSet presAssocID="{3A5F8707-9303-354E-B2A2-B04AE8AA5CDB}" presName="rootComposite1" presStyleCnt="0"/>
      <dgm:spPr/>
      <dgm:t>
        <a:bodyPr/>
        <a:lstStyle/>
        <a:p>
          <a:endParaRPr lang="pt-BR"/>
        </a:p>
      </dgm:t>
    </dgm:pt>
    <dgm:pt modelId="{BB9E96AF-1AA8-5940-843E-05E850AD5EC3}" type="pres">
      <dgm:prSet presAssocID="{3A5F8707-9303-354E-B2A2-B04AE8AA5CDB}" presName="rootText1" presStyleLbl="node0" presStyleIdx="0" presStyleCnt="1" custLinFactNeighborX="56714" custLinFactNeighborY="2140">
        <dgm:presLayoutVars>
          <dgm:chPref val="3"/>
        </dgm:presLayoutVars>
      </dgm:prSet>
      <dgm:spPr/>
      <dgm:t>
        <a:bodyPr/>
        <a:lstStyle/>
        <a:p>
          <a:endParaRPr lang="pt-BR"/>
        </a:p>
      </dgm:t>
    </dgm:pt>
    <dgm:pt modelId="{92C809FC-B652-CA4D-9A54-97DE938BB6CE}" type="pres">
      <dgm:prSet presAssocID="{3A5F8707-9303-354E-B2A2-B04AE8AA5CDB}" presName="rootConnector1" presStyleLbl="node1" presStyleIdx="0" presStyleCnt="0"/>
      <dgm:spPr/>
      <dgm:t>
        <a:bodyPr/>
        <a:lstStyle/>
        <a:p>
          <a:endParaRPr lang="pt-BR"/>
        </a:p>
      </dgm:t>
    </dgm:pt>
    <dgm:pt modelId="{A0B77421-F962-6844-8E7C-F33BAD400FB1}" type="pres">
      <dgm:prSet presAssocID="{3A5F8707-9303-354E-B2A2-B04AE8AA5CDB}" presName="hierChild2" presStyleCnt="0"/>
      <dgm:spPr/>
      <dgm:t>
        <a:bodyPr/>
        <a:lstStyle/>
        <a:p>
          <a:endParaRPr lang="pt-BR"/>
        </a:p>
      </dgm:t>
    </dgm:pt>
    <dgm:pt modelId="{6C36AE71-2CBE-2B4A-8A7D-9454561945EA}" type="pres">
      <dgm:prSet presAssocID="{3A5F8707-9303-354E-B2A2-B04AE8AA5CDB}" presName="hierChild3" presStyleCnt="0"/>
      <dgm:spPr/>
      <dgm:t>
        <a:bodyPr/>
        <a:lstStyle/>
        <a:p>
          <a:endParaRPr lang="pt-BR"/>
        </a:p>
      </dgm:t>
    </dgm:pt>
    <dgm:pt modelId="{612733B4-651C-E64C-81A0-E62872811476}" type="pres">
      <dgm:prSet presAssocID="{CE373A5D-FBAB-594E-8896-91337C59B245}" presName="Name111" presStyleLbl="parChTrans1D2" presStyleIdx="0" presStyleCnt="2"/>
      <dgm:spPr/>
      <dgm:t>
        <a:bodyPr/>
        <a:lstStyle/>
        <a:p>
          <a:endParaRPr lang="pt-BR"/>
        </a:p>
      </dgm:t>
    </dgm:pt>
    <dgm:pt modelId="{49F39EEA-0288-2E4D-B892-B3C6CE01E44A}" type="pres">
      <dgm:prSet presAssocID="{D4641178-2947-5D4A-9DD4-1F66D0F38A48}" presName="hierRoot3" presStyleCnt="0">
        <dgm:presLayoutVars>
          <dgm:hierBranch val="init"/>
        </dgm:presLayoutVars>
      </dgm:prSet>
      <dgm:spPr/>
      <dgm:t>
        <a:bodyPr/>
        <a:lstStyle/>
        <a:p>
          <a:endParaRPr lang="pt-BR"/>
        </a:p>
      </dgm:t>
    </dgm:pt>
    <dgm:pt modelId="{572CABF1-CE32-4B4D-AF9F-07086047757F}" type="pres">
      <dgm:prSet presAssocID="{D4641178-2947-5D4A-9DD4-1F66D0F38A48}" presName="rootComposite3" presStyleCnt="0"/>
      <dgm:spPr/>
      <dgm:t>
        <a:bodyPr/>
        <a:lstStyle/>
        <a:p>
          <a:endParaRPr lang="pt-BR"/>
        </a:p>
      </dgm:t>
    </dgm:pt>
    <dgm:pt modelId="{FC8A7961-7247-F449-9683-9DECDEC1F96A}" type="pres">
      <dgm:prSet presAssocID="{D4641178-2947-5D4A-9DD4-1F66D0F38A48}" presName="rootText3" presStyleLbl="asst1" presStyleIdx="0" presStyleCnt="4" custLinFactX="82360" custLinFactNeighborX="100000" custLinFactNeighborY="2730">
        <dgm:presLayoutVars>
          <dgm:chPref val="3"/>
        </dgm:presLayoutVars>
      </dgm:prSet>
      <dgm:spPr/>
      <dgm:t>
        <a:bodyPr/>
        <a:lstStyle/>
        <a:p>
          <a:endParaRPr lang="pt-BR"/>
        </a:p>
      </dgm:t>
    </dgm:pt>
    <dgm:pt modelId="{D0C30EAF-6643-484F-9216-1042B11E424E}" type="pres">
      <dgm:prSet presAssocID="{D4641178-2947-5D4A-9DD4-1F66D0F38A48}" presName="rootConnector3" presStyleLbl="asst1" presStyleIdx="0" presStyleCnt="4"/>
      <dgm:spPr/>
      <dgm:t>
        <a:bodyPr/>
        <a:lstStyle/>
        <a:p>
          <a:endParaRPr lang="pt-BR"/>
        </a:p>
      </dgm:t>
    </dgm:pt>
    <dgm:pt modelId="{CDBBE97C-CC25-134E-8DC0-F7FD554AC220}" type="pres">
      <dgm:prSet presAssocID="{D4641178-2947-5D4A-9DD4-1F66D0F38A48}" presName="hierChild6" presStyleCnt="0"/>
      <dgm:spPr/>
      <dgm:t>
        <a:bodyPr/>
        <a:lstStyle/>
        <a:p>
          <a:endParaRPr lang="pt-BR"/>
        </a:p>
      </dgm:t>
    </dgm:pt>
    <dgm:pt modelId="{7B346966-811D-1D49-BCF8-1A06013DDA1A}" type="pres">
      <dgm:prSet presAssocID="{D4641178-2947-5D4A-9DD4-1F66D0F38A48}" presName="hierChild7" presStyleCnt="0"/>
      <dgm:spPr/>
      <dgm:t>
        <a:bodyPr/>
        <a:lstStyle/>
        <a:p>
          <a:endParaRPr lang="pt-BR"/>
        </a:p>
      </dgm:t>
    </dgm:pt>
    <dgm:pt modelId="{53C448EF-A0D6-F741-B375-8AD7BA262207}" type="pres">
      <dgm:prSet presAssocID="{71B6C7B9-DA2E-A449-BE57-184A154E7A23}" presName="Name111" presStyleLbl="parChTrans1D2" presStyleIdx="1" presStyleCnt="2"/>
      <dgm:spPr/>
      <dgm:t>
        <a:bodyPr/>
        <a:lstStyle/>
        <a:p>
          <a:endParaRPr lang="pt-BR"/>
        </a:p>
      </dgm:t>
    </dgm:pt>
    <dgm:pt modelId="{82AA8701-B3D6-8145-8738-7783FB23DEAB}" type="pres">
      <dgm:prSet presAssocID="{D065585E-8229-EE4E-AA3E-DFCA13E9058E}" presName="hierRoot3" presStyleCnt="0">
        <dgm:presLayoutVars>
          <dgm:hierBranch val="init"/>
        </dgm:presLayoutVars>
      </dgm:prSet>
      <dgm:spPr/>
      <dgm:t>
        <a:bodyPr/>
        <a:lstStyle/>
        <a:p>
          <a:endParaRPr lang="pt-BR"/>
        </a:p>
      </dgm:t>
    </dgm:pt>
    <dgm:pt modelId="{48C73882-68B8-CF40-A4E8-7E35E92C8763}" type="pres">
      <dgm:prSet presAssocID="{D065585E-8229-EE4E-AA3E-DFCA13E9058E}" presName="rootComposite3" presStyleCnt="0"/>
      <dgm:spPr/>
      <dgm:t>
        <a:bodyPr/>
        <a:lstStyle/>
        <a:p>
          <a:endParaRPr lang="pt-BR"/>
        </a:p>
      </dgm:t>
    </dgm:pt>
    <dgm:pt modelId="{3FC3F14E-B35A-BF42-90BB-0B62144A6A51}" type="pres">
      <dgm:prSet presAssocID="{D065585E-8229-EE4E-AA3E-DFCA13E9058E}" presName="rootText3" presStyleLbl="asst1" presStyleIdx="1" presStyleCnt="4" custLinFactX="-28558" custLinFactNeighborX="-100000" custLinFactNeighborY="3165">
        <dgm:presLayoutVars>
          <dgm:chPref val="3"/>
        </dgm:presLayoutVars>
      </dgm:prSet>
      <dgm:spPr/>
      <dgm:t>
        <a:bodyPr/>
        <a:lstStyle/>
        <a:p>
          <a:endParaRPr lang="pt-BR"/>
        </a:p>
      </dgm:t>
    </dgm:pt>
    <dgm:pt modelId="{A6E94CF2-9D0D-5844-B8E6-AC310A0B2E56}" type="pres">
      <dgm:prSet presAssocID="{D065585E-8229-EE4E-AA3E-DFCA13E9058E}" presName="rootConnector3" presStyleLbl="asst1" presStyleIdx="1" presStyleCnt="4"/>
      <dgm:spPr/>
      <dgm:t>
        <a:bodyPr/>
        <a:lstStyle/>
        <a:p>
          <a:endParaRPr lang="pt-BR"/>
        </a:p>
      </dgm:t>
    </dgm:pt>
    <dgm:pt modelId="{E786B424-33E4-644F-93C3-0CF91C32D693}" type="pres">
      <dgm:prSet presAssocID="{D065585E-8229-EE4E-AA3E-DFCA13E9058E}" presName="hierChild6" presStyleCnt="0"/>
      <dgm:spPr/>
      <dgm:t>
        <a:bodyPr/>
        <a:lstStyle/>
        <a:p>
          <a:endParaRPr lang="pt-BR"/>
        </a:p>
      </dgm:t>
    </dgm:pt>
    <dgm:pt modelId="{4C1D9737-E29B-4C43-9EAD-D3FF9B68EA36}" type="pres">
      <dgm:prSet presAssocID="{D065585E-8229-EE4E-AA3E-DFCA13E9058E}" presName="hierChild7" presStyleCnt="0"/>
      <dgm:spPr/>
      <dgm:t>
        <a:bodyPr/>
        <a:lstStyle/>
        <a:p>
          <a:endParaRPr lang="pt-BR"/>
        </a:p>
      </dgm:t>
    </dgm:pt>
    <dgm:pt modelId="{29091EEE-2CF6-F44A-BA3C-EE34E987A4F0}" type="pres">
      <dgm:prSet presAssocID="{1C7C5DE4-A7F1-874B-8487-24ACA5377BB8}" presName="Name111" presStyleLbl="parChTrans1D3" presStyleIdx="0" presStyleCnt="2"/>
      <dgm:spPr/>
      <dgm:t>
        <a:bodyPr/>
        <a:lstStyle/>
        <a:p>
          <a:endParaRPr lang="pt-BR"/>
        </a:p>
      </dgm:t>
    </dgm:pt>
    <dgm:pt modelId="{54BDFC81-FD45-154F-86FC-64AC461DA339}" type="pres">
      <dgm:prSet presAssocID="{5C2B3B96-E4B2-7C4D-A6D8-4A91E7800AAB}" presName="hierRoot3" presStyleCnt="0">
        <dgm:presLayoutVars>
          <dgm:hierBranch val="init"/>
        </dgm:presLayoutVars>
      </dgm:prSet>
      <dgm:spPr/>
      <dgm:t>
        <a:bodyPr/>
        <a:lstStyle/>
        <a:p>
          <a:endParaRPr lang="pt-BR"/>
        </a:p>
      </dgm:t>
    </dgm:pt>
    <dgm:pt modelId="{E72AFABA-6E8D-A744-B780-AAD361E423F9}" type="pres">
      <dgm:prSet presAssocID="{5C2B3B96-E4B2-7C4D-A6D8-4A91E7800AAB}" presName="rootComposite3" presStyleCnt="0"/>
      <dgm:spPr/>
      <dgm:t>
        <a:bodyPr/>
        <a:lstStyle/>
        <a:p>
          <a:endParaRPr lang="pt-BR"/>
        </a:p>
      </dgm:t>
    </dgm:pt>
    <dgm:pt modelId="{7AD6B4A7-B09D-F64F-BBC9-0006ABA99BA1}" type="pres">
      <dgm:prSet presAssocID="{5C2B3B96-E4B2-7C4D-A6D8-4A91E7800AAB}" presName="rootText3" presStyleLbl="asst1" presStyleIdx="2" presStyleCnt="4" custLinFactX="-24689" custLinFactNeighborX="-100000" custLinFactNeighborY="77">
        <dgm:presLayoutVars>
          <dgm:chPref val="3"/>
        </dgm:presLayoutVars>
      </dgm:prSet>
      <dgm:spPr/>
      <dgm:t>
        <a:bodyPr/>
        <a:lstStyle/>
        <a:p>
          <a:endParaRPr lang="pt-BR"/>
        </a:p>
      </dgm:t>
    </dgm:pt>
    <dgm:pt modelId="{16C52D3D-E599-9642-ACD5-5E270B389031}" type="pres">
      <dgm:prSet presAssocID="{5C2B3B96-E4B2-7C4D-A6D8-4A91E7800AAB}" presName="rootConnector3" presStyleLbl="asst1" presStyleIdx="2" presStyleCnt="4"/>
      <dgm:spPr/>
      <dgm:t>
        <a:bodyPr/>
        <a:lstStyle/>
        <a:p>
          <a:endParaRPr lang="pt-BR"/>
        </a:p>
      </dgm:t>
    </dgm:pt>
    <dgm:pt modelId="{1710FB42-9CE8-8B4D-B7B9-0A2DD53A20E8}" type="pres">
      <dgm:prSet presAssocID="{5C2B3B96-E4B2-7C4D-A6D8-4A91E7800AAB}" presName="hierChild6" presStyleCnt="0"/>
      <dgm:spPr/>
      <dgm:t>
        <a:bodyPr/>
        <a:lstStyle/>
        <a:p>
          <a:endParaRPr lang="pt-BR"/>
        </a:p>
      </dgm:t>
    </dgm:pt>
    <dgm:pt modelId="{7BFA09DE-0EB3-0A48-BBB7-4531C8B37256}" type="pres">
      <dgm:prSet presAssocID="{5C2B3B96-E4B2-7C4D-A6D8-4A91E7800AAB}" presName="hierChild7" presStyleCnt="0"/>
      <dgm:spPr/>
      <dgm:t>
        <a:bodyPr/>
        <a:lstStyle/>
        <a:p>
          <a:endParaRPr lang="pt-BR"/>
        </a:p>
      </dgm:t>
    </dgm:pt>
    <dgm:pt modelId="{AC8653B4-A60E-2845-96AB-AE612F93F3AE}" type="pres">
      <dgm:prSet presAssocID="{00D38EDB-DEAF-2649-BB16-721DD47DA4DF}" presName="Name111" presStyleLbl="parChTrans1D3" presStyleIdx="1" presStyleCnt="2"/>
      <dgm:spPr/>
      <dgm:t>
        <a:bodyPr/>
        <a:lstStyle/>
        <a:p>
          <a:endParaRPr lang="pt-BR"/>
        </a:p>
      </dgm:t>
    </dgm:pt>
    <dgm:pt modelId="{62F5EDF2-C370-A64D-AEFA-A02E38B4D3ED}" type="pres">
      <dgm:prSet presAssocID="{3B322A15-D6C0-B94B-8379-DE202A736C2B}" presName="hierRoot3" presStyleCnt="0">
        <dgm:presLayoutVars>
          <dgm:hierBranch val="init"/>
        </dgm:presLayoutVars>
      </dgm:prSet>
      <dgm:spPr/>
      <dgm:t>
        <a:bodyPr/>
        <a:lstStyle/>
        <a:p>
          <a:endParaRPr lang="pt-BR"/>
        </a:p>
      </dgm:t>
    </dgm:pt>
    <dgm:pt modelId="{C7DC8379-9A35-274C-ADD0-F86DE08194EE}" type="pres">
      <dgm:prSet presAssocID="{3B322A15-D6C0-B94B-8379-DE202A736C2B}" presName="rootComposite3" presStyleCnt="0"/>
      <dgm:spPr/>
      <dgm:t>
        <a:bodyPr/>
        <a:lstStyle/>
        <a:p>
          <a:endParaRPr lang="pt-BR"/>
        </a:p>
      </dgm:t>
    </dgm:pt>
    <dgm:pt modelId="{9443D0E4-832F-DE4D-9CDE-4EC4A2BA2F12}" type="pres">
      <dgm:prSet presAssocID="{3B322A15-D6C0-B94B-8379-DE202A736C2B}" presName="rootText3" presStyleLbl="asst1" presStyleIdx="3" presStyleCnt="4" custLinFactX="-31083" custLinFactNeighborX="-100000" custLinFactNeighborY="1147">
        <dgm:presLayoutVars>
          <dgm:chPref val="3"/>
        </dgm:presLayoutVars>
      </dgm:prSet>
      <dgm:spPr/>
      <dgm:t>
        <a:bodyPr/>
        <a:lstStyle/>
        <a:p>
          <a:endParaRPr lang="pt-BR"/>
        </a:p>
      </dgm:t>
    </dgm:pt>
    <dgm:pt modelId="{3FF18EF5-6ED0-A644-8412-ED92370CFC09}" type="pres">
      <dgm:prSet presAssocID="{3B322A15-D6C0-B94B-8379-DE202A736C2B}" presName="rootConnector3" presStyleLbl="asst1" presStyleIdx="3" presStyleCnt="4"/>
      <dgm:spPr/>
      <dgm:t>
        <a:bodyPr/>
        <a:lstStyle/>
        <a:p>
          <a:endParaRPr lang="pt-BR"/>
        </a:p>
      </dgm:t>
    </dgm:pt>
    <dgm:pt modelId="{D596633F-0360-394D-98DA-B91BA233BCF4}" type="pres">
      <dgm:prSet presAssocID="{3B322A15-D6C0-B94B-8379-DE202A736C2B}" presName="hierChild6" presStyleCnt="0"/>
      <dgm:spPr/>
      <dgm:t>
        <a:bodyPr/>
        <a:lstStyle/>
        <a:p>
          <a:endParaRPr lang="pt-BR"/>
        </a:p>
      </dgm:t>
    </dgm:pt>
    <dgm:pt modelId="{6D4C2441-AEEF-C448-A853-BC268672DCFD}" type="pres">
      <dgm:prSet presAssocID="{3B322A15-D6C0-B94B-8379-DE202A736C2B}" presName="hierChild7" presStyleCnt="0"/>
      <dgm:spPr/>
      <dgm:t>
        <a:bodyPr/>
        <a:lstStyle/>
        <a:p>
          <a:endParaRPr lang="pt-BR"/>
        </a:p>
      </dgm:t>
    </dgm:pt>
  </dgm:ptLst>
  <dgm:cxnLst>
    <dgm:cxn modelId="{FE90A830-F1FA-6847-BF5C-39976D6DB4B5}" srcId="{3A5F8707-9303-354E-B2A2-B04AE8AA5CDB}" destId="{D065585E-8229-EE4E-AA3E-DFCA13E9058E}" srcOrd="1" destOrd="0" parTransId="{71B6C7B9-DA2E-A449-BE57-184A154E7A23}" sibTransId="{6D63F625-5844-B24F-908E-1BAE8BFAB1E6}"/>
    <dgm:cxn modelId="{E56DB2D9-1082-1746-8578-EAA0864F46B6}" type="presOf" srcId="{D065585E-8229-EE4E-AA3E-DFCA13E9058E}" destId="{A6E94CF2-9D0D-5844-B8E6-AC310A0B2E56}" srcOrd="1" destOrd="0" presId="urn:microsoft.com/office/officeart/2005/8/layout/orgChart1"/>
    <dgm:cxn modelId="{875C5CC8-8D33-674F-A425-9E8F961BC249}" type="presOf" srcId="{71B6C7B9-DA2E-A449-BE57-184A154E7A23}" destId="{53C448EF-A0D6-F741-B375-8AD7BA262207}" srcOrd="0" destOrd="0" presId="urn:microsoft.com/office/officeart/2005/8/layout/orgChart1"/>
    <dgm:cxn modelId="{A91AA17F-A4B4-494A-AC12-EB06924956DB}" srcId="{830390EF-6B61-9D47-90A6-A6D08E92ABCD}" destId="{3A5F8707-9303-354E-B2A2-B04AE8AA5CDB}" srcOrd="0" destOrd="0" parTransId="{4A2FD613-350F-C246-BFB9-6DA41E3E0695}" sibTransId="{52C188A5-52E2-F04D-B621-F9C87243D584}"/>
    <dgm:cxn modelId="{D12EC672-FE9E-9040-B1CB-507449D94934}" type="presOf" srcId="{3A5F8707-9303-354E-B2A2-B04AE8AA5CDB}" destId="{BB9E96AF-1AA8-5940-843E-05E850AD5EC3}" srcOrd="0" destOrd="0" presId="urn:microsoft.com/office/officeart/2005/8/layout/orgChart1"/>
    <dgm:cxn modelId="{1252447B-2DA9-BA4E-84C8-F0AAC88F6F5D}" type="presOf" srcId="{3B322A15-D6C0-B94B-8379-DE202A736C2B}" destId="{3FF18EF5-6ED0-A644-8412-ED92370CFC09}" srcOrd="1" destOrd="0" presId="urn:microsoft.com/office/officeart/2005/8/layout/orgChart1"/>
    <dgm:cxn modelId="{63FBA165-D7D9-F04F-AAA6-57C8D7E7293C}" type="presOf" srcId="{5C2B3B96-E4B2-7C4D-A6D8-4A91E7800AAB}" destId="{7AD6B4A7-B09D-F64F-BBC9-0006ABA99BA1}" srcOrd="0" destOrd="0" presId="urn:microsoft.com/office/officeart/2005/8/layout/orgChart1"/>
    <dgm:cxn modelId="{DCBD33C7-5094-1646-9864-35EC89F35827}" type="presOf" srcId="{CE373A5D-FBAB-594E-8896-91337C59B245}" destId="{612733B4-651C-E64C-81A0-E62872811476}" srcOrd="0" destOrd="0" presId="urn:microsoft.com/office/officeart/2005/8/layout/orgChart1"/>
    <dgm:cxn modelId="{9C027C13-EFDB-5245-B40F-1E913F0C62E5}" type="presOf" srcId="{1C7C5DE4-A7F1-874B-8487-24ACA5377BB8}" destId="{29091EEE-2CF6-F44A-BA3C-EE34E987A4F0}" srcOrd="0" destOrd="0" presId="urn:microsoft.com/office/officeart/2005/8/layout/orgChart1"/>
    <dgm:cxn modelId="{F9FB5477-36FC-D249-A322-78160B270349}" srcId="{D065585E-8229-EE4E-AA3E-DFCA13E9058E}" destId="{3B322A15-D6C0-B94B-8379-DE202A736C2B}" srcOrd="1" destOrd="0" parTransId="{00D38EDB-DEAF-2649-BB16-721DD47DA4DF}" sibTransId="{7D429FFF-CD33-0944-B6AF-0582C92464B2}"/>
    <dgm:cxn modelId="{117C8F7D-F3FC-CA4E-898E-77856E877852}" type="presOf" srcId="{D065585E-8229-EE4E-AA3E-DFCA13E9058E}" destId="{3FC3F14E-B35A-BF42-90BB-0B62144A6A51}" srcOrd="0" destOrd="0" presId="urn:microsoft.com/office/officeart/2005/8/layout/orgChart1"/>
    <dgm:cxn modelId="{0EC942D8-44CE-CA45-8A86-2BB685BDAB61}" srcId="{3A5F8707-9303-354E-B2A2-B04AE8AA5CDB}" destId="{D4641178-2947-5D4A-9DD4-1F66D0F38A48}" srcOrd="0" destOrd="0" parTransId="{CE373A5D-FBAB-594E-8896-91337C59B245}" sibTransId="{2C8858D7-68BB-BB4A-90B7-B31203444EAC}"/>
    <dgm:cxn modelId="{A7E84C8E-4CE2-D04F-9054-15B906D540A1}" type="presOf" srcId="{5C2B3B96-E4B2-7C4D-A6D8-4A91E7800AAB}" destId="{16C52D3D-E599-9642-ACD5-5E270B389031}" srcOrd="1" destOrd="0" presId="urn:microsoft.com/office/officeart/2005/8/layout/orgChart1"/>
    <dgm:cxn modelId="{766ED1D2-A8CB-9640-AF1C-D15AF6F51E54}" type="presOf" srcId="{3B322A15-D6C0-B94B-8379-DE202A736C2B}" destId="{9443D0E4-832F-DE4D-9CDE-4EC4A2BA2F12}" srcOrd="0" destOrd="0" presId="urn:microsoft.com/office/officeart/2005/8/layout/orgChart1"/>
    <dgm:cxn modelId="{F7ED9C4A-BE02-D443-A8C7-5520B7F2206B}" type="presOf" srcId="{D4641178-2947-5D4A-9DD4-1F66D0F38A48}" destId="{FC8A7961-7247-F449-9683-9DECDEC1F96A}" srcOrd="0" destOrd="0" presId="urn:microsoft.com/office/officeart/2005/8/layout/orgChart1"/>
    <dgm:cxn modelId="{95A0F9B0-EF43-174E-BA01-4F4037C8FF68}" type="presOf" srcId="{830390EF-6B61-9D47-90A6-A6D08E92ABCD}" destId="{A0ABDFE9-43A1-C442-A342-7A0EE920A7B4}" srcOrd="0" destOrd="0" presId="urn:microsoft.com/office/officeart/2005/8/layout/orgChart1"/>
    <dgm:cxn modelId="{41B0E77C-316B-A942-A677-B33FE67E7DA8}" type="presOf" srcId="{D4641178-2947-5D4A-9DD4-1F66D0F38A48}" destId="{D0C30EAF-6643-484F-9216-1042B11E424E}" srcOrd="1" destOrd="0" presId="urn:microsoft.com/office/officeart/2005/8/layout/orgChart1"/>
    <dgm:cxn modelId="{8E8DCEFE-740E-BB4B-B193-A0BD44D03CAE}" type="presOf" srcId="{3A5F8707-9303-354E-B2A2-B04AE8AA5CDB}" destId="{92C809FC-B652-CA4D-9A54-97DE938BB6CE}" srcOrd="1" destOrd="0" presId="urn:microsoft.com/office/officeart/2005/8/layout/orgChart1"/>
    <dgm:cxn modelId="{10E0ADCC-0D59-7E4D-83B8-419918129417}" srcId="{D065585E-8229-EE4E-AA3E-DFCA13E9058E}" destId="{5C2B3B96-E4B2-7C4D-A6D8-4A91E7800AAB}" srcOrd="0" destOrd="0" parTransId="{1C7C5DE4-A7F1-874B-8487-24ACA5377BB8}" sibTransId="{BF821682-706F-4D4E-A831-22A3028FB9DF}"/>
    <dgm:cxn modelId="{AC74D0BA-29DA-874C-8A12-58353E21795E}" type="presOf" srcId="{00D38EDB-DEAF-2649-BB16-721DD47DA4DF}" destId="{AC8653B4-A60E-2845-96AB-AE612F93F3AE}" srcOrd="0" destOrd="0" presId="urn:microsoft.com/office/officeart/2005/8/layout/orgChart1"/>
    <dgm:cxn modelId="{1B5F0086-8ACA-944D-8F33-43D08AA9CB99}" type="presParOf" srcId="{A0ABDFE9-43A1-C442-A342-7A0EE920A7B4}" destId="{1997E534-34DA-444C-9219-32581EC6DD67}" srcOrd="0" destOrd="0" presId="urn:microsoft.com/office/officeart/2005/8/layout/orgChart1"/>
    <dgm:cxn modelId="{7DCB7D12-D1A4-134D-88F6-84092B133195}" type="presParOf" srcId="{1997E534-34DA-444C-9219-32581EC6DD67}" destId="{17B1BD47-0FF0-7848-AFD0-AF4809E1DE39}" srcOrd="0" destOrd="0" presId="urn:microsoft.com/office/officeart/2005/8/layout/orgChart1"/>
    <dgm:cxn modelId="{C759C221-00FC-DE4A-AB55-7A014A8ADCE1}" type="presParOf" srcId="{17B1BD47-0FF0-7848-AFD0-AF4809E1DE39}" destId="{BB9E96AF-1AA8-5940-843E-05E850AD5EC3}" srcOrd="0" destOrd="0" presId="urn:microsoft.com/office/officeart/2005/8/layout/orgChart1"/>
    <dgm:cxn modelId="{7224EB65-3086-E64E-9C72-BEFCAA0DEA14}" type="presParOf" srcId="{17B1BD47-0FF0-7848-AFD0-AF4809E1DE39}" destId="{92C809FC-B652-CA4D-9A54-97DE938BB6CE}" srcOrd="1" destOrd="0" presId="urn:microsoft.com/office/officeart/2005/8/layout/orgChart1"/>
    <dgm:cxn modelId="{8C3AD084-56D5-9543-978D-086A454B334F}" type="presParOf" srcId="{1997E534-34DA-444C-9219-32581EC6DD67}" destId="{A0B77421-F962-6844-8E7C-F33BAD400FB1}" srcOrd="1" destOrd="0" presId="urn:microsoft.com/office/officeart/2005/8/layout/orgChart1"/>
    <dgm:cxn modelId="{A0787F46-F717-D348-A391-459E0C407618}" type="presParOf" srcId="{1997E534-34DA-444C-9219-32581EC6DD67}" destId="{6C36AE71-2CBE-2B4A-8A7D-9454561945EA}" srcOrd="2" destOrd="0" presId="urn:microsoft.com/office/officeart/2005/8/layout/orgChart1"/>
    <dgm:cxn modelId="{5C5755C8-D78D-D242-8919-CE441E14A374}" type="presParOf" srcId="{6C36AE71-2CBE-2B4A-8A7D-9454561945EA}" destId="{612733B4-651C-E64C-81A0-E62872811476}" srcOrd="0" destOrd="0" presId="urn:microsoft.com/office/officeart/2005/8/layout/orgChart1"/>
    <dgm:cxn modelId="{DB9638C5-A018-B148-9CA2-C7FF9DD4262C}" type="presParOf" srcId="{6C36AE71-2CBE-2B4A-8A7D-9454561945EA}" destId="{49F39EEA-0288-2E4D-B892-B3C6CE01E44A}" srcOrd="1" destOrd="0" presId="urn:microsoft.com/office/officeart/2005/8/layout/orgChart1"/>
    <dgm:cxn modelId="{A590CCA2-481E-314D-A97C-4FA0E06E3BC6}" type="presParOf" srcId="{49F39EEA-0288-2E4D-B892-B3C6CE01E44A}" destId="{572CABF1-CE32-4B4D-AF9F-07086047757F}" srcOrd="0" destOrd="0" presId="urn:microsoft.com/office/officeart/2005/8/layout/orgChart1"/>
    <dgm:cxn modelId="{E66B3194-4C94-3548-B24D-85041E2F7F44}" type="presParOf" srcId="{572CABF1-CE32-4B4D-AF9F-07086047757F}" destId="{FC8A7961-7247-F449-9683-9DECDEC1F96A}" srcOrd="0" destOrd="0" presId="urn:microsoft.com/office/officeart/2005/8/layout/orgChart1"/>
    <dgm:cxn modelId="{52F422B2-99A1-4040-98FA-148DF5CDC462}" type="presParOf" srcId="{572CABF1-CE32-4B4D-AF9F-07086047757F}" destId="{D0C30EAF-6643-484F-9216-1042B11E424E}" srcOrd="1" destOrd="0" presId="urn:microsoft.com/office/officeart/2005/8/layout/orgChart1"/>
    <dgm:cxn modelId="{BF199C19-E886-CE49-87EF-0C251458203A}" type="presParOf" srcId="{49F39EEA-0288-2E4D-B892-B3C6CE01E44A}" destId="{CDBBE97C-CC25-134E-8DC0-F7FD554AC220}" srcOrd="1" destOrd="0" presId="urn:microsoft.com/office/officeart/2005/8/layout/orgChart1"/>
    <dgm:cxn modelId="{B2422F16-B7AD-4A4E-99CD-AD21A14120B3}" type="presParOf" srcId="{49F39EEA-0288-2E4D-B892-B3C6CE01E44A}" destId="{7B346966-811D-1D49-BCF8-1A06013DDA1A}" srcOrd="2" destOrd="0" presId="urn:microsoft.com/office/officeart/2005/8/layout/orgChart1"/>
    <dgm:cxn modelId="{D5BDC1C5-A6C8-584A-A914-351708DB35B2}" type="presParOf" srcId="{6C36AE71-2CBE-2B4A-8A7D-9454561945EA}" destId="{53C448EF-A0D6-F741-B375-8AD7BA262207}" srcOrd="2" destOrd="0" presId="urn:microsoft.com/office/officeart/2005/8/layout/orgChart1"/>
    <dgm:cxn modelId="{48C4F101-517A-6741-ABBD-603914877D20}" type="presParOf" srcId="{6C36AE71-2CBE-2B4A-8A7D-9454561945EA}" destId="{82AA8701-B3D6-8145-8738-7783FB23DEAB}" srcOrd="3" destOrd="0" presId="urn:microsoft.com/office/officeart/2005/8/layout/orgChart1"/>
    <dgm:cxn modelId="{B36CE55F-6B92-1040-8B3F-73E673A34670}" type="presParOf" srcId="{82AA8701-B3D6-8145-8738-7783FB23DEAB}" destId="{48C73882-68B8-CF40-A4E8-7E35E92C8763}" srcOrd="0" destOrd="0" presId="urn:microsoft.com/office/officeart/2005/8/layout/orgChart1"/>
    <dgm:cxn modelId="{25A1BD02-3BEF-F84F-A11B-4D760F892779}" type="presParOf" srcId="{48C73882-68B8-CF40-A4E8-7E35E92C8763}" destId="{3FC3F14E-B35A-BF42-90BB-0B62144A6A51}" srcOrd="0" destOrd="0" presId="urn:microsoft.com/office/officeart/2005/8/layout/orgChart1"/>
    <dgm:cxn modelId="{6B4BCAB9-80B8-8C41-8CAB-0A0E9FA70A85}" type="presParOf" srcId="{48C73882-68B8-CF40-A4E8-7E35E92C8763}" destId="{A6E94CF2-9D0D-5844-B8E6-AC310A0B2E56}" srcOrd="1" destOrd="0" presId="urn:microsoft.com/office/officeart/2005/8/layout/orgChart1"/>
    <dgm:cxn modelId="{FB4E4555-E361-AA4A-815E-C210E76BB0ED}" type="presParOf" srcId="{82AA8701-B3D6-8145-8738-7783FB23DEAB}" destId="{E786B424-33E4-644F-93C3-0CF91C32D693}" srcOrd="1" destOrd="0" presId="urn:microsoft.com/office/officeart/2005/8/layout/orgChart1"/>
    <dgm:cxn modelId="{3FF8BBE0-F2A1-B149-B873-483CD9A59181}" type="presParOf" srcId="{82AA8701-B3D6-8145-8738-7783FB23DEAB}" destId="{4C1D9737-E29B-4C43-9EAD-D3FF9B68EA36}" srcOrd="2" destOrd="0" presId="urn:microsoft.com/office/officeart/2005/8/layout/orgChart1"/>
    <dgm:cxn modelId="{D4BA85E0-8DE0-0949-91A2-DD185DC1CDAD}" type="presParOf" srcId="{4C1D9737-E29B-4C43-9EAD-D3FF9B68EA36}" destId="{29091EEE-2CF6-F44A-BA3C-EE34E987A4F0}" srcOrd="0" destOrd="0" presId="urn:microsoft.com/office/officeart/2005/8/layout/orgChart1"/>
    <dgm:cxn modelId="{611FCE09-D188-A845-A702-1B94C744E71D}" type="presParOf" srcId="{4C1D9737-E29B-4C43-9EAD-D3FF9B68EA36}" destId="{54BDFC81-FD45-154F-86FC-64AC461DA339}" srcOrd="1" destOrd="0" presId="urn:microsoft.com/office/officeart/2005/8/layout/orgChart1"/>
    <dgm:cxn modelId="{AB34E963-CDCA-8B45-BDF6-76EB5C6CE3A1}" type="presParOf" srcId="{54BDFC81-FD45-154F-86FC-64AC461DA339}" destId="{E72AFABA-6E8D-A744-B780-AAD361E423F9}" srcOrd="0" destOrd="0" presId="urn:microsoft.com/office/officeart/2005/8/layout/orgChart1"/>
    <dgm:cxn modelId="{4AFB98E2-2161-E648-9768-862C27D25C10}" type="presParOf" srcId="{E72AFABA-6E8D-A744-B780-AAD361E423F9}" destId="{7AD6B4A7-B09D-F64F-BBC9-0006ABA99BA1}" srcOrd="0" destOrd="0" presId="urn:microsoft.com/office/officeart/2005/8/layout/orgChart1"/>
    <dgm:cxn modelId="{51CBE46C-87D0-3445-9967-DF6D2C8C8ADC}" type="presParOf" srcId="{E72AFABA-6E8D-A744-B780-AAD361E423F9}" destId="{16C52D3D-E599-9642-ACD5-5E270B389031}" srcOrd="1" destOrd="0" presId="urn:microsoft.com/office/officeart/2005/8/layout/orgChart1"/>
    <dgm:cxn modelId="{3E1B3F8A-13E9-4743-93E4-AB0E398E772D}" type="presParOf" srcId="{54BDFC81-FD45-154F-86FC-64AC461DA339}" destId="{1710FB42-9CE8-8B4D-B7B9-0A2DD53A20E8}" srcOrd="1" destOrd="0" presId="urn:microsoft.com/office/officeart/2005/8/layout/orgChart1"/>
    <dgm:cxn modelId="{126488E8-D4EA-7344-A136-6FB2423EC2B6}" type="presParOf" srcId="{54BDFC81-FD45-154F-86FC-64AC461DA339}" destId="{7BFA09DE-0EB3-0A48-BBB7-4531C8B37256}" srcOrd="2" destOrd="0" presId="urn:microsoft.com/office/officeart/2005/8/layout/orgChart1"/>
    <dgm:cxn modelId="{AB63D3AE-0260-4B4D-8838-76FC4B1595A6}" type="presParOf" srcId="{4C1D9737-E29B-4C43-9EAD-D3FF9B68EA36}" destId="{AC8653B4-A60E-2845-96AB-AE612F93F3AE}" srcOrd="2" destOrd="0" presId="urn:microsoft.com/office/officeart/2005/8/layout/orgChart1"/>
    <dgm:cxn modelId="{7D709700-E795-8D4A-9F8E-1CA1A8AEA1BF}" type="presParOf" srcId="{4C1D9737-E29B-4C43-9EAD-D3FF9B68EA36}" destId="{62F5EDF2-C370-A64D-AEFA-A02E38B4D3ED}" srcOrd="3" destOrd="0" presId="urn:microsoft.com/office/officeart/2005/8/layout/orgChart1"/>
    <dgm:cxn modelId="{96DE1138-6F1D-E441-B1CE-7D9AC344FC98}" type="presParOf" srcId="{62F5EDF2-C370-A64D-AEFA-A02E38B4D3ED}" destId="{C7DC8379-9A35-274C-ADD0-F86DE08194EE}" srcOrd="0" destOrd="0" presId="urn:microsoft.com/office/officeart/2005/8/layout/orgChart1"/>
    <dgm:cxn modelId="{4809E420-FACC-D446-9059-3D7D08D32D57}" type="presParOf" srcId="{C7DC8379-9A35-274C-ADD0-F86DE08194EE}" destId="{9443D0E4-832F-DE4D-9CDE-4EC4A2BA2F12}" srcOrd="0" destOrd="0" presId="urn:microsoft.com/office/officeart/2005/8/layout/orgChart1"/>
    <dgm:cxn modelId="{1361C47E-4A5B-434A-9EA9-565B557B8640}" type="presParOf" srcId="{C7DC8379-9A35-274C-ADD0-F86DE08194EE}" destId="{3FF18EF5-6ED0-A644-8412-ED92370CFC09}" srcOrd="1" destOrd="0" presId="urn:microsoft.com/office/officeart/2005/8/layout/orgChart1"/>
    <dgm:cxn modelId="{33596BBC-C918-7D4E-A0CA-118A0742A88C}" type="presParOf" srcId="{62F5EDF2-C370-A64D-AEFA-A02E38B4D3ED}" destId="{D596633F-0360-394D-98DA-B91BA233BCF4}" srcOrd="1" destOrd="0" presId="urn:microsoft.com/office/officeart/2005/8/layout/orgChart1"/>
    <dgm:cxn modelId="{E77A1F78-265B-4C41-8981-D0A0A88867F3}" type="presParOf" srcId="{62F5EDF2-C370-A64D-AEFA-A02E38B4D3ED}" destId="{6D4C2441-AEEF-C448-A853-BC268672DCFD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C8653B4-A60E-2845-96AB-AE612F93F3AE}">
      <dsp:nvSpPr>
        <dsp:cNvPr id="0" name=""/>
        <dsp:cNvSpPr/>
      </dsp:nvSpPr>
      <dsp:spPr>
        <a:xfrm>
          <a:off x="3661370" y="2910633"/>
          <a:ext cx="189301" cy="105524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55246"/>
              </a:lnTo>
              <a:lnTo>
                <a:pt x="189301" y="1055246"/>
              </a:lnTo>
            </a:path>
          </a:pathLst>
        </a:custGeom>
        <a:noFill/>
        <a:ln w="635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9091EEE-2CF6-F44A-BA3C-EE34E987A4F0}">
      <dsp:nvSpPr>
        <dsp:cNvPr id="0" name=""/>
        <dsp:cNvSpPr/>
      </dsp:nvSpPr>
      <dsp:spPr>
        <a:xfrm>
          <a:off x="3503971" y="2910633"/>
          <a:ext cx="157398" cy="1055243"/>
        </a:xfrm>
        <a:custGeom>
          <a:avLst/>
          <a:gdLst/>
          <a:ahLst/>
          <a:cxnLst/>
          <a:rect l="0" t="0" r="0" b="0"/>
          <a:pathLst>
            <a:path>
              <a:moveTo>
                <a:pt x="157398" y="0"/>
              </a:moveTo>
              <a:lnTo>
                <a:pt x="157398" y="1055243"/>
              </a:lnTo>
              <a:lnTo>
                <a:pt x="0" y="1055243"/>
              </a:lnTo>
            </a:path>
          </a:pathLst>
        </a:custGeom>
        <a:noFill/>
        <a:ln w="635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3C448EF-A0D6-F741-B375-8AD7BA262207}">
      <dsp:nvSpPr>
        <dsp:cNvPr id="0" name=""/>
        <dsp:cNvSpPr/>
      </dsp:nvSpPr>
      <dsp:spPr>
        <a:xfrm>
          <a:off x="4848210" y="1213155"/>
          <a:ext cx="338771" cy="1104058"/>
        </a:xfrm>
        <a:custGeom>
          <a:avLst/>
          <a:gdLst/>
          <a:ahLst/>
          <a:cxnLst/>
          <a:rect l="0" t="0" r="0" b="0"/>
          <a:pathLst>
            <a:path>
              <a:moveTo>
                <a:pt x="338771" y="0"/>
              </a:moveTo>
              <a:lnTo>
                <a:pt x="338771" y="1104058"/>
              </a:lnTo>
              <a:lnTo>
                <a:pt x="0" y="1104058"/>
              </a:lnTo>
            </a:path>
          </a:pathLst>
        </a:custGeom>
        <a:noFill/>
        <a:ln w="635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12733B4-651C-E64C-81A0-E62872811476}">
      <dsp:nvSpPr>
        <dsp:cNvPr id="0" name=""/>
        <dsp:cNvSpPr/>
      </dsp:nvSpPr>
      <dsp:spPr>
        <a:xfrm>
          <a:off x="5186982" y="1213155"/>
          <a:ext cx="359517" cy="109889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98895"/>
              </a:lnTo>
              <a:lnTo>
                <a:pt x="359517" y="1098895"/>
              </a:lnTo>
            </a:path>
          </a:pathLst>
        </a:custGeom>
        <a:noFill/>
        <a:ln w="635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B9E96AF-1AA8-5940-843E-05E850AD5EC3}">
      <dsp:nvSpPr>
        <dsp:cNvPr id="0" name=""/>
        <dsp:cNvSpPr/>
      </dsp:nvSpPr>
      <dsp:spPr>
        <a:xfrm>
          <a:off x="4000142" y="26314"/>
          <a:ext cx="2373680" cy="1186840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800" kern="1200"/>
            <a:t>Heterogeneity assessment</a:t>
          </a: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800" kern="1200"/>
            <a:t>(91,60%) </a:t>
          </a:r>
        </a:p>
      </dsp:txBody>
      <dsp:txXfrm>
        <a:off x="4000142" y="26314"/>
        <a:ext cx="2373680" cy="1186840"/>
      </dsp:txXfrm>
    </dsp:sp>
    <dsp:sp modelId="{FC8A7961-7247-F449-9683-9DECDEC1F96A}">
      <dsp:nvSpPr>
        <dsp:cNvPr id="0" name=""/>
        <dsp:cNvSpPr/>
      </dsp:nvSpPr>
      <dsp:spPr>
        <a:xfrm>
          <a:off x="5546500" y="1718630"/>
          <a:ext cx="2373680" cy="1186840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800" kern="1200"/>
            <a:t>No heterogeneity</a:t>
          </a: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800" b="0" u="none" kern="1200"/>
            <a:t>58,34%</a:t>
          </a:r>
        </a:p>
      </dsp:txBody>
      <dsp:txXfrm>
        <a:off x="5546500" y="1718630"/>
        <a:ext cx="2373680" cy="1186840"/>
      </dsp:txXfrm>
    </dsp:sp>
    <dsp:sp modelId="{3FC3F14E-B35A-BF42-90BB-0B62144A6A51}">
      <dsp:nvSpPr>
        <dsp:cNvPr id="0" name=""/>
        <dsp:cNvSpPr/>
      </dsp:nvSpPr>
      <dsp:spPr>
        <a:xfrm>
          <a:off x="2474530" y="1723793"/>
          <a:ext cx="2373680" cy="1186840"/>
        </a:xfrm>
        <a:prstGeom prst="rect">
          <a:avLst/>
        </a:prstGeom>
        <a:solidFill>
          <a:srgbClr val="FF0000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800" kern="1200" dirty="0" err="1"/>
            <a:t>Heterogeneity</a:t>
          </a:r>
          <a:r>
            <a:rPr lang="pt-BR" sz="1800" kern="1200" dirty="0"/>
            <a:t> </a:t>
          </a: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800" kern="1200" dirty="0"/>
            <a:t>41,66%</a:t>
          </a:r>
        </a:p>
      </dsp:txBody>
      <dsp:txXfrm>
        <a:off x="2474530" y="1723793"/>
        <a:ext cx="2373680" cy="1186840"/>
      </dsp:txXfrm>
    </dsp:sp>
    <dsp:sp modelId="{7AD6B4A7-B09D-F64F-BBC9-0006ABA99BA1}">
      <dsp:nvSpPr>
        <dsp:cNvPr id="0" name=""/>
        <dsp:cNvSpPr/>
      </dsp:nvSpPr>
      <dsp:spPr>
        <a:xfrm>
          <a:off x="1130290" y="3372456"/>
          <a:ext cx="2373680" cy="1186840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800" kern="1200"/>
            <a:t>Sensitivity Analysis/Meta-regression</a:t>
          </a: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800" kern="1200"/>
            <a:t>60%</a:t>
          </a:r>
        </a:p>
      </dsp:txBody>
      <dsp:txXfrm>
        <a:off x="1130290" y="3372456"/>
        <a:ext cx="2373680" cy="1186840"/>
      </dsp:txXfrm>
    </dsp:sp>
    <dsp:sp modelId="{9443D0E4-832F-DE4D-9CDE-4EC4A2BA2F12}">
      <dsp:nvSpPr>
        <dsp:cNvPr id="0" name=""/>
        <dsp:cNvSpPr/>
      </dsp:nvSpPr>
      <dsp:spPr>
        <a:xfrm>
          <a:off x="3850671" y="3372459"/>
          <a:ext cx="2373680" cy="1186840"/>
        </a:xfrm>
        <a:prstGeom prst="rect">
          <a:avLst/>
        </a:prstGeom>
        <a:solidFill>
          <a:srgbClr val="FF0000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800" kern="1200"/>
            <a:t>Did not proceed</a:t>
          </a: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800" kern="1200"/>
            <a:t>40%</a:t>
          </a:r>
        </a:p>
      </dsp:txBody>
      <dsp:txXfrm>
        <a:off x="3850671" y="3372459"/>
        <a:ext cx="2373680" cy="118684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A2667F-67F5-0748-B3A2-273DA7DF42A8}" type="datetimeFigureOut">
              <a:rPr lang="en-US" smtClean="0"/>
              <a:t>9/17/17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8A0DA4-6C4B-EC41-A4B9-7F0F10043200}" type="slidenum">
              <a:rPr lang="en-US" smtClean="0"/>
              <a:t>‹n.º›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0201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8A0DA4-6C4B-EC41-A4B9-7F0F1004320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8212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8A0DA4-6C4B-EC41-A4B9-7F0F1004320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976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8A0DA4-6C4B-EC41-A4B9-7F0F1004320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4376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8A0DA4-6C4B-EC41-A4B9-7F0F1004320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2385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8A0DA4-6C4B-EC41-A4B9-7F0F1004320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6779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E1A3F-36E9-6749-A474-D8CF249BF917}" type="datetimeFigureOut">
              <a:rPr lang="en-US" smtClean="0"/>
              <a:t>9/17/17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01D97-816C-FE4D-9F5B-E8225CEFFE2B}" type="slidenum">
              <a:rPr lang="en-US" smtClean="0"/>
              <a:t>‹n.º›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E1A3F-36E9-6749-A474-D8CF249BF917}" type="datetimeFigureOut">
              <a:rPr lang="en-US" smtClean="0"/>
              <a:t>9/17/17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01D97-816C-FE4D-9F5B-E8225CEFFE2B}" type="slidenum">
              <a:rPr lang="en-US" smtClean="0"/>
              <a:t>‹n.º›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E1A3F-36E9-6749-A474-D8CF249BF917}" type="datetimeFigureOut">
              <a:rPr lang="en-US" smtClean="0"/>
              <a:t>9/17/17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01D97-816C-FE4D-9F5B-E8225CEFFE2B}" type="slidenum">
              <a:rPr lang="en-US" smtClean="0"/>
              <a:t>‹n.º›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E1A3F-36E9-6749-A474-D8CF249BF917}" type="datetimeFigureOut">
              <a:rPr lang="en-US" smtClean="0"/>
              <a:t>9/17/17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01D97-816C-FE4D-9F5B-E8225CEFFE2B}" type="slidenum">
              <a:rPr lang="en-US" smtClean="0"/>
              <a:t>‹n.º›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E1A3F-36E9-6749-A474-D8CF249BF917}" type="datetimeFigureOut">
              <a:rPr lang="en-US" smtClean="0"/>
              <a:t>9/17/17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01D97-816C-FE4D-9F5B-E8225CEFFE2B}" type="slidenum">
              <a:rPr lang="en-US" smtClean="0"/>
              <a:t>‹n.º›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E1A3F-36E9-6749-A474-D8CF249BF917}" type="datetimeFigureOut">
              <a:rPr lang="en-US" smtClean="0"/>
              <a:t>9/17/17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01D97-816C-FE4D-9F5B-E8225CEFFE2B}" type="slidenum">
              <a:rPr lang="en-US" smtClean="0"/>
              <a:t>‹n.º›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E1A3F-36E9-6749-A474-D8CF249BF917}" type="datetimeFigureOut">
              <a:rPr lang="en-US" smtClean="0"/>
              <a:t>9/17/17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01D97-816C-FE4D-9F5B-E8225CEFFE2B}" type="slidenum">
              <a:rPr lang="en-US" smtClean="0"/>
              <a:t>‹n.º›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E1A3F-36E9-6749-A474-D8CF249BF917}" type="datetimeFigureOut">
              <a:rPr lang="en-US" smtClean="0"/>
              <a:t>9/17/17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01D97-816C-FE4D-9F5B-E8225CEFFE2B}" type="slidenum">
              <a:rPr lang="en-US" smtClean="0"/>
              <a:t>‹n.º›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E1A3F-36E9-6749-A474-D8CF249BF917}" type="datetimeFigureOut">
              <a:rPr lang="en-US" smtClean="0"/>
              <a:t>9/17/17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01D97-816C-FE4D-9F5B-E8225CEFFE2B}" type="slidenum">
              <a:rPr lang="en-US" smtClean="0"/>
              <a:t>‹n.º›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E1A3F-36E9-6749-A474-D8CF249BF917}" type="datetimeFigureOut">
              <a:rPr lang="en-US" smtClean="0"/>
              <a:t>9/17/17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01D97-816C-FE4D-9F5B-E8225CEFFE2B}" type="slidenum">
              <a:rPr lang="en-US" smtClean="0"/>
              <a:t>‹n.º›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EE1A3F-36E9-6749-A474-D8CF249BF917}" type="datetimeFigureOut">
              <a:rPr lang="en-US" smtClean="0"/>
              <a:t>9/17/17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01D97-816C-FE4D-9F5B-E8225CEFFE2B}" type="slidenum">
              <a:rPr lang="en-US" smtClean="0"/>
              <a:t>‹n.º›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E1A3F-36E9-6749-A474-D8CF249BF917}" type="datetimeFigureOut">
              <a:rPr lang="en-US" smtClean="0"/>
              <a:t>9/17/17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701D97-816C-FE4D-9F5B-E8225CEFFE2B}" type="slidenum">
              <a:rPr lang="en-US" smtClean="0"/>
              <a:t>‹n.º›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4057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2.png"/><Relationship Id="rId5" Type="http://schemas.openxmlformats.org/officeDocument/2006/relationships/image" Target="../media/image3.jpeg"/><Relationship Id="rId6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2.png"/><Relationship Id="rId5" Type="http://schemas.openxmlformats.org/officeDocument/2006/relationships/image" Target="../media/image3.jpeg"/><Relationship Id="rId6" Type="http://schemas.openxmlformats.org/officeDocument/2006/relationships/image" Target="../media/image17.jpg"/><Relationship Id="rId7" Type="http://schemas.openxmlformats.org/officeDocument/2006/relationships/image" Target="../media/image18.tiff"/><Relationship Id="rId8" Type="http://schemas.openxmlformats.org/officeDocument/2006/relationships/image" Target="../media/image19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30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tiff"/><Relationship Id="rId5" Type="http://schemas.openxmlformats.org/officeDocument/2006/relationships/image" Target="../media/image10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4" Type="http://schemas.openxmlformats.org/officeDocument/2006/relationships/image" Target="../media/image15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/>
          <p:cNvSpPr/>
          <p:nvPr/>
        </p:nvSpPr>
        <p:spPr>
          <a:xfrm>
            <a:off x="-445168" y="6112042"/>
            <a:ext cx="9841831" cy="66173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tângulo 3"/>
          <p:cNvSpPr/>
          <p:nvPr/>
        </p:nvSpPr>
        <p:spPr>
          <a:xfrm flipV="1">
            <a:off x="396878" y="1538291"/>
            <a:ext cx="8443913" cy="46037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46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endParaRPr lang="pt-BR" altLang="x-none" sz="1300">
              <a:solidFill>
                <a:srgbClr val="FFFFFF"/>
              </a:solidFill>
            </a:endParaRPr>
          </a:p>
        </p:txBody>
      </p:sp>
      <p:sp>
        <p:nvSpPr>
          <p:cNvPr id="8" name="CaixaDeTexto 7"/>
          <p:cNvSpPr txBox="1"/>
          <p:nvPr/>
        </p:nvSpPr>
        <p:spPr>
          <a:xfrm>
            <a:off x="-77787" y="127001"/>
            <a:ext cx="9317039" cy="129266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pt-BR" sz="2400" b="1" dirty="0" smtClean="0">
                <a:solidFill>
                  <a:schemeClr val="bg2"/>
                </a:solidFill>
                <a:ea typeface="Times New Roman" charset="0"/>
                <a:cs typeface="Times New Roman" charset="0"/>
              </a:rPr>
              <a:t>Universidade Federal do Rio Grande do Sul</a:t>
            </a:r>
            <a:endParaRPr lang="pt-BR" sz="2400" b="1" dirty="0">
              <a:solidFill>
                <a:schemeClr val="bg2"/>
              </a:solidFill>
              <a:ea typeface="Times New Roman" charset="0"/>
              <a:cs typeface="Times New Roman" charset="0"/>
            </a:endParaRPr>
          </a:p>
          <a:p>
            <a:pPr algn="ctr">
              <a:defRPr/>
            </a:pPr>
            <a:r>
              <a:rPr lang="pt-BR" dirty="0" smtClean="0">
                <a:solidFill>
                  <a:schemeClr val="bg2"/>
                </a:solidFill>
                <a:ea typeface="Times New Roman" charset="0"/>
                <a:cs typeface="Times New Roman" charset="0"/>
              </a:rPr>
              <a:t>Programa de Pós-Graduação em Cardiologia e Ciências Cardiovasculares</a:t>
            </a:r>
            <a:endParaRPr lang="pt-BR" dirty="0">
              <a:solidFill>
                <a:schemeClr val="bg2"/>
              </a:solidFill>
              <a:ea typeface="Times New Roman" charset="0"/>
              <a:cs typeface="Times New Roman" charset="0"/>
            </a:endParaRPr>
          </a:p>
          <a:p>
            <a:pPr algn="ctr">
              <a:defRPr/>
            </a:pPr>
            <a:r>
              <a:rPr lang="pt-BR" dirty="0">
                <a:solidFill>
                  <a:schemeClr val="bg2"/>
                </a:solidFill>
                <a:ea typeface="Times New Roman" charset="0"/>
                <a:cs typeface="Times New Roman" charset="0"/>
              </a:rPr>
              <a:t>Hospital de Clinicas de Porto Alegre</a:t>
            </a:r>
          </a:p>
          <a:p>
            <a:pPr algn="ctr">
              <a:defRPr/>
            </a:pPr>
            <a:r>
              <a:rPr lang="pt-BR" dirty="0" smtClean="0">
                <a:solidFill>
                  <a:schemeClr val="bg2"/>
                </a:solidFill>
                <a:ea typeface="Times New Roman" charset="0"/>
                <a:cs typeface="Times New Roman" charset="0"/>
              </a:rPr>
              <a:t>Laboratório de Fisiopatologia do Exercício</a:t>
            </a:r>
            <a:endParaRPr lang="pt-BR" dirty="0">
              <a:solidFill>
                <a:schemeClr val="bg2"/>
              </a:solidFill>
              <a:ea typeface="Times New Roman" charset="0"/>
              <a:cs typeface="Times New Roman" charset="0"/>
            </a:endParaRPr>
          </a:p>
        </p:txBody>
      </p:sp>
      <p:pic>
        <p:nvPicPr>
          <p:cNvPr id="15363" name="Imagem 60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3977" y="6160167"/>
            <a:ext cx="666954" cy="5557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4" name="Imagem 6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29" t="2522" r="6638" b="3143"/>
          <a:stretch>
            <a:fillRect/>
          </a:stretch>
        </p:blipFill>
        <p:spPr bwMode="auto">
          <a:xfrm>
            <a:off x="5529514" y="6190794"/>
            <a:ext cx="479374" cy="5395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Imagem 12"/>
          <p:cNvPicPr/>
          <p:nvPr/>
        </p:nvPicPr>
        <p:blipFill rotWithShape="1"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99" t="1" r="13522" b="7343"/>
          <a:stretch/>
        </p:blipFill>
        <p:spPr bwMode="auto">
          <a:xfrm>
            <a:off x="3974647" y="6205649"/>
            <a:ext cx="1090146" cy="45849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Rectangle 11"/>
          <p:cNvSpPr>
            <a:spLocks noChangeArrowheads="1"/>
          </p:cNvSpPr>
          <p:nvPr/>
        </p:nvSpPr>
        <p:spPr bwMode="auto">
          <a:xfrm>
            <a:off x="3" y="90102"/>
            <a:ext cx="18473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endParaRPr lang="pt-BR" altLang="x-none"/>
          </a:p>
        </p:txBody>
      </p:sp>
      <p:sp>
        <p:nvSpPr>
          <p:cNvPr id="3" name="Rectangle 12"/>
          <p:cNvSpPr>
            <a:spLocks noChangeArrowheads="1"/>
          </p:cNvSpPr>
          <p:nvPr/>
        </p:nvSpPr>
        <p:spPr bwMode="auto">
          <a:xfrm>
            <a:off x="3" y="547302"/>
            <a:ext cx="18473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endParaRPr lang="pt-BR" altLang="x-none"/>
          </a:p>
        </p:txBody>
      </p:sp>
      <p:sp>
        <p:nvSpPr>
          <p:cNvPr id="5" name="Rectangle 13"/>
          <p:cNvSpPr>
            <a:spLocks noChangeArrowheads="1"/>
          </p:cNvSpPr>
          <p:nvPr/>
        </p:nvSpPr>
        <p:spPr bwMode="auto">
          <a:xfrm>
            <a:off x="3" y="819838"/>
            <a:ext cx="2031325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pt-BR" altLang="pt-BR" sz="1800">
                <a:latin typeface="Calibri" charset="0"/>
              </a:rPr>
              <a:t>		</a:t>
            </a:r>
            <a:endParaRPr lang="pt-BR" altLang="pt-BR" sz="1800" b="0">
              <a:latin typeface="Calibri" charset="0"/>
            </a:endParaRPr>
          </a:p>
          <a:p>
            <a:endParaRPr lang="pt-BR" altLang="pt-BR" sz="1800" b="0">
              <a:latin typeface="Calibri" charset="0"/>
            </a:endParaRPr>
          </a:p>
        </p:txBody>
      </p:sp>
      <p:sp>
        <p:nvSpPr>
          <p:cNvPr id="14" name="CaixaDeTexto 13"/>
          <p:cNvSpPr txBox="1"/>
          <p:nvPr/>
        </p:nvSpPr>
        <p:spPr>
          <a:xfrm>
            <a:off x="297658" y="1992971"/>
            <a:ext cx="8642351" cy="255454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hangingPunct="1">
              <a:defRPr/>
            </a:pPr>
            <a:r>
              <a:rPr lang="pt-BR" sz="4000" b="1" dirty="0" err="1" smtClean="0">
                <a:solidFill>
                  <a:srgbClr val="FFFF00"/>
                </a:solidFill>
                <a:latin typeface="Al Nile" charset="-78"/>
                <a:ea typeface="Al Nile" charset="-78"/>
                <a:cs typeface="Al Nile" charset="-78"/>
              </a:rPr>
              <a:t>Methodological</a:t>
            </a:r>
            <a:r>
              <a:rPr lang="pt-BR" sz="4000" b="1" dirty="0" smtClean="0">
                <a:solidFill>
                  <a:srgbClr val="FFFF00"/>
                </a:solidFill>
                <a:latin typeface="Al Nile" charset="-78"/>
                <a:ea typeface="Al Nile" charset="-78"/>
                <a:cs typeface="Al Nile" charset="-78"/>
              </a:rPr>
              <a:t> </a:t>
            </a:r>
            <a:r>
              <a:rPr lang="pt-BR" sz="4000" b="1" dirty="0" err="1" smtClean="0">
                <a:solidFill>
                  <a:srgbClr val="FFFF00"/>
                </a:solidFill>
                <a:latin typeface="Al Nile" charset="-78"/>
                <a:ea typeface="Al Nile" charset="-78"/>
                <a:cs typeface="Al Nile" charset="-78"/>
              </a:rPr>
              <a:t>quality</a:t>
            </a:r>
            <a:r>
              <a:rPr lang="pt-BR" sz="4000" b="1" dirty="0" smtClean="0">
                <a:solidFill>
                  <a:srgbClr val="FFFF00"/>
                </a:solidFill>
                <a:latin typeface="Al Nile" charset="-78"/>
                <a:ea typeface="Al Nile" charset="-78"/>
                <a:cs typeface="Al Nile" charset="-78"/>
              </a:rPr>
              <a:t>, </a:t>
            </a:r>
            <a:r>
              <a:rPr lang="pt-BR" sz="4000" b="1" dirty="0" err="1" smtClean="0">
                <a:solidFill>
                  <a:srgbClr val="FFFF00"/>
                </a:solidFill>
                <a:latin typeface="Al Nile" charset="-78"/>
                <a:ea typeface="Al Nile" charset="-78"/>
                <a:cs typeface="Al Nile" charset="-78"/>
              </a:rPr>
              <a:t>quality</a:t>
            </a:r>
            <a:r>
              <a:rPr lang="pt-BR" sz="4000" b="1" dirty="0" smtClean="0">
                <a:solidFill>
                  <a:srgbClr val="FFFF00"/>
                </a:solidFill>
                <a:latin typeface="Al Nile" charset="-78"/>
                <a:ea typeface="Al Nile" charset="-78"/>
                <a:cs typeface="Al Nile" charset="-78"/>
              </a:rPr>
              <a:t> </a:t>
            </a:r>
            <a:r>
              <a:rPr lang="pt-BR" sz="4000" b="1" dirty="0" err="1" smtClean="0">
                <a:solidFill>
                  <a:srgbClr val="FFFF00"/>
                </a:solidFill>
                <a:latin typeface="Al Nile" charset="-78"/>
                <a:ea typeface="Al Nile" charset="-78"/>
                <a:cs typeface="Al Nile" charset="-78"/>
              </a:rPr>
              <a:t>of</a:t>
            </a:r>
            <a:r>
              <a:rPr lang="pt-BR" sz="4000" b="1" dirty="0" smtClean="0">
                <a:solidFill>
                  <a:srgbClr val="FFFF00"/>
                </a:solidFill>
                <a:latin typeface="Al Nile" charset="-78"/>
                <a:ea typeface="Al Nile" charset="-78"/>
                <a:cs typeface="Al Nile" charset="-78"/>
              </a:rPr>
              <a:t> </a:t>
            </a:r>
            <a:r>
              <a:rPr lang="pt-BR" sz="4000" b="1" dirty="0" err="1" smtClean="0">
                <a:solidFill>
                  <a:srgbClr val="FFFF00"/>
                </a:solidFill>
                <a:latin typeface="Al Nile" charset="-78"/>
                <a:ea typeface="Al Nile" charset="-78"/>
                <a:cs typeface="Al Nile" charset="-78"/>
              </a:rPr>
              <a:t>reporting</a:t>
            </a:r>
            <a:r>
              <a:rPr lang="pt-BR" sz="4000" b="1" dirty="0" smtClean="0">
                <a:solidFill>
                  <a:srgbClr val="FFFF00"/>
                </a:solidFill>
                <a:latin typeface="Al Nile" charset="-78"/>
                <a:ea typeface="Al Nile" charset="-78"/>
                <a:cs typeface="Al Nile" charset="-78"/>
              </a:rPr>
              <a:t> </a:t>
            </a:r>
            <a:r>
              <a:rPr lang="pt-BR" sz="4000" b="1" dirty="0" err="1" smtClean="0">
                <a:solidFill>
                  <a:srgbClr val="FFFF00"/>
                </a:solidFill>
                <a:latin typeface="Al Nile" charset="-78"/>
                <a:ea typeface="Al Nile" charset="-78"/>
                <a:cs typeface="Al Nile" charset="-78"/>
              </a:rPr>
              <a:t>and</a:t>
            </a:r>
            <a:r>
              <a:rPr lang="pt-BR" sz="4000" b="1" dirty="0" smtClean="0">
                <a:solidFill>
                  <a:srgbClr val="FFFF00"/>
                </a:solidFill>
                <a:latin typeface="Al Nile" charset="-78"/>
                <a:ea typeface="Al Nile" charset="-78"/>
                <a:cs typeface="Al Nile" charset="-78"/>
              </a:rPr>
              <a:t> spin </a:t>
            </a:r>
            <a:r>
              <a:rPr lang="pt-BR" sz="4000" b="1" dirty="0" err="1" smtClean="0">
                <a:solidFill>
                  <a:srgbClr val="FFFF00"/>
                </a:solidFill>
                <a:latin typeface="Al Nile" charset="-78"/>
                <a:ea typeface="Al Nile" charset="-78"/>
                <a:cs typeface="Al Nile" charset="-78"/>
              </a:rPr>
              <a:t>of</a:t>
            </a:r>
            <a:r>
              <a:rPr lang="pt-BR" sz="4000" b="1" dirty="0" smtClean="0">
                <a:solidFill>
                  <a:srgbClr val="FFFF00"/>
                </a:solidFill>
                <a:latin typeface="Al Nile" charset="-78"/>
                <a:ea typeface="Al Nile" charset="-78"/>
                <a:cs typeface="Al Nile" charset="-78"/>
              </a:rPr>
              <a:t> </a:t>
            </a:r>
            <a:r>
              <a:rPr lang="pt-BR" sz="4000" b="1" dirty="0" err="1" smtClean="0">
                <a:solidFill>
                  <a:srgbClr val="FFFF00"/>
                </a:solidFill>
                <a:latin typeface="Al Nile" charset="-78"/>
                <a:ea typeface="Al Nile" charset="-78"/>
                <a:cs typeface="Al Nile" charset="-78"/>
              </a:rPr>
              <a:t>interpretation</a:t>
            </a:r>
            <a:r>
              <a:rPr lang="pt-BR" sz="4000" b="1" dirty="0" smtClean="0">
                <a:solidFill>
                  <a:srgbClr val="FFFF00"/>
                </a:solidFill>
                <a:latin typeface="Al Nile" charset="-78"/>
                <a:ea typeface="Al Nile" charset="-78"/>
                <a:cs typeface="Al Nile" charset="-78"/>
              </a:rPr>
              <a:t> in </a:t>
            </a:r>
            <a:r>
              <a:rPr lang="pt-BR" sz="4000" b="1" dirty="0" err="1" smtClean="0">
                <a:solidFill>
                  <a:srgbClr val="FFFF00"/>
                </a:solidFill>
                <a:latin typeface="Al Nile" charset="-78"/>
                <a:ea typeface="Al Nile" charset="-78"/>
                <a:cs typeface="Al Nile" charset="-78"/>
              </a:rPr>
              <a:t>systematic</a:t>
            </a:r>
            <a:r>
              <a:rPr lang="pt-BR" sz="4000" b="1" dirty="0" smtClean="0">
                <a:solidFill>
                  <a:srgbClr val="FFFF00"/>
                </a:solidFill>
                <a:latin typeface="Al Nile" charset="-78"/>
                <a:ea typeface="Al Nile" charset="-78"/>
                <a:cs typeface="Al Nile" charset="-78"/>
              </a:rPr>
              <a:t> </a:t>
            </a:r>
            <a:r>
              <a:rPr lang="pt-BR" sz="4000" b="1" dirty="0" err="1" smtClean="0">
                <a:solidFill>
                  <a:srgbClr val="FFFF00"/>
                </a:solidFill>
                <a:latin typeface="Al Nile" charset="-78"/>
                <a:ea typeface="Al Nile" charset="-78"/>
                <a:cs typeface="Al Nile" charset="-78"/>
              </a:rPr>
              <a:t>reviews</a:t>
            </a:r>
            <a:r>
              <a:rPr lang="pt-BR" sz="4000" b="1" dirty="0" smtClean="0">
                <a:solidFill>
                  <a:srgbClr val="FFFF00"/>
                </a:solidFill>
                <a:latin typeface="Al Nile" charset="-78"/>
                <a:ea typeface="Al Nile" charset="-78"/>
                <a:cs typeface="Al Nile" charset="-78"/>
              </a:rPr>
              <a:t> </a:t>
            </a:r>
            <a:r>
              <a:rPr lang="pt-BR" sz="4000" b="1" dirty="0" err="1" smtClean="0">
                <a:solidFill>
                  <a:srgbClr val="FFFF00"/>
                </a:solidFill>
                <a:latin typeface="Al Nile" charset="-78"/>
                <a:ea typeface="Al Nile" charset="-78"/>
                <a:cs typeface="Al Nile" charset="-78"/>
              </a:rPr>
              <a:t>and</a:t>
            </a:r>
            <a:r>
              <a:rPr lang="pt-BR" sz="4000" b="1" dirty="0" smtClean="0">
                <a:solidFill>
                  <a:srgbClr val="FFFF00"/>
                </a:solidFill>
                <a:latin typeface="Al Nile" charset="-78"/>
                <a:ea typeface="Al Nile" charset="-78"/>
                <a:cs typeface="Al Nile" charset="-78"/>
              </a:rPr>
              <a:t> meta-</a:t>
            </a:r>
            <a:r>
              <a:rPr lang="pt-BR" sz="4000" b="1" dirty="0" err="1" smtClean="0">
                <a:solidFill>
                  <a:srgbClr val="FFFF00"/>
                </a:solidFill>
                <a:latin typeface="Al Nile" charset="-78"/>
                <a:ea typeface="Al Nile" charset="-78"/>
                <a:cs typeface="Al Nile" charset="-78"/>
              </a:rPr>
              <a:t>analysis</a:t>
            </a:r>
            <a:r>
              <a:rPr lang="pt-BR" sz="4000" b="1" dirty="0" smtClean="0">
                <a:solidFill>
                  <a:srgbClr val="FFFF00"/>
                </a:solidFill>
                <a:latin typeface="Al Nile" charset="-78"/>
                <a:ea typeface="Al Nile" charset="-78"/>
                <a:cs typeface="Al Nile" charset="-78"/>
              </a:rPr>
              <a:t> </a:t>
            </a:r>
            <a:r>
              <a:rPr lang="pt-BR" sz="4000" b="1" dirty="0" err="1" smtClean="0">
                <a:solidFill>
                  <a:srgbClr val="FFFF00"/>
                </a:solidFill>
                <a:latin typeface="Al Nile" charset="-78"/>
                <a:ea typeface="Al Nile" charset="-78"/>
                <a:cs typeface="Al Nile" charset="-78"/>
              </a:rPr>
              <a:t>on</a:t>
            </a:r>
            <a:r>
              <a:rPr lang="pt-BR" sz="4000" b="1" dirty="0" smtClean="0">
                <a:solidFill>
                  <a:srgbClr val="FFFF00"/>
                </a:solidFill>
                <a:latin typeface="Al Nile" charset="-78"/>
                <a:ea typeface="Al Nile" charset="-78"/>
                <a:cs typeface="Al Nile" charset="-78"/>
              </a:rPr>
              <a:t> </a:t>
            </a:r>
            <a:r>
              <a:rPr lang="pt-BR" sz="4000" b="1" dirty="0" err="1" smtClean="0">
                <a:solidFill>
                  <a:srgbClr val="FFFF00"/>
                </a:solidFill>
                <a:latin typeface="Al Nile" charset="-78"/>
                <a:ea typeface="Al Nile" charset="-78"/>
                <a:cs typeface="Al Nile" charset="-78"/>
              </a:rPr>
              <a:t>biomedical</a:t>
            </a:r>
            <a:r>
              <a:rPr lang="pt-BR" sz="4000" b="1" dirty="0" smtClean="0">
                <a:solidFill>
                  <a:srgbClr val="FFFF00"/>
                </a:solidFill>
                <a:latin typeface="Al Nile" charset="-78"/>
                <a:ea typeface="Al Nile" charset="-78"/>
                <a:cs typeface="Al Nile" charset="-78"/>
              </a:rPr>
              <a:t> </a:t>
            </a:r>
            <a:r>
              <a:rPr lang="pt-BR" sz="4000" b="1" dirty="0" err="1" smtClean="0">
                <a:solidFill>
                  <a:srgbClr val="FFFF00"/>
                </a:solidFill>
                <a:latin typeface="Al Nile" charset="-78"/>
                <a:ea typeface="Al Nile" charset="-78"/>
                <a:cs typeface="Al Nile" charset="-78"/>
              </a:rPr>
              <a:t>literature</a:t>
            </a:r>
            <a:endParaRPr lang="pt-BR" sz="8800" b="1" dirty="0" smtClean="0">
              <a:solidFill>
                <a:srgbClr val="FFFF00"/>
              </a:solidFill>
              <a:latin typeface="Al Nile" charset="-78"/>
              <a:ea typeface="Al Nile" charset="-78"/>
              <a:cs typeface="Al Nile" charset="-78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106013" y="4826462"/>
            <a:ext cx="2101794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</a:rPr>
              <a:t>Lucas Helal</a:t>
            </a:r>
          </a:p>
          <a:p>
            <a:pPr algn="ctr"/>
            <a:r>
              <a:rPr lang="en-US" dirty="0" smtClean="0">
                <a:solidFill>
                  <a:schemeClr val="bg1"/>
                </a:solidFill>
              </a:rPr>
              <a:t>lucas.helal@ufrgs.br</a:t>
            </a:r>
          </a:p>
        </p:txBody>
      </p:sp>
      <p:pic>
        <p:nvPicPr>
          <p:cNvPr id="17" name="Imagem 7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23" t="1926" r="15870" b="271"/>
          <a:stretch/>
        </p:blipFill>
        <p:spPr>
          <a:xfrm>
            <a:off x="3126768" y="4731398"/>
            <a:ext cx="979245" cy="990348"/>
          </a:xfrm>
          <a:prstGeom prst="ellipse">
            <a:avLst/>
          </a:prstGeom>
          <a:noFill/>
          <a:ln>
            <a:solidFill>
              <a:schemeClr val="bg2">
                <a:lumMod val="50000"/>
              </a:schemeClr>
            </a:solidFill>
          </a:ln>
        </p:spPr>
      </p:pic>
      <p:sp>
        <p:nvSpPr>
          <p:cNvPr id="7" name="Retângulo 6"/>
          <p:cNvSpPr/>
          <p:nvPr/>
        </p:nvSpPr>
        <p:spPr>
          <a:xfrm>
            <a:off x="5428819" y="5768641"/>
            <a:ext cx="37527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Open Science Framework</a:t>
            </a:r>
            <a:r>
              <a:rPr lang="en-US" dirty="0" smtClean="0">
                <a:solidFill>
                  <a:schemeClr val="bg1"/>
                </a:solidFill>
              </a:rPr>
              <a:t>: </a:t>
            </a:r>
            <a:r>
              <a:rPr lang="en-US" dirty="0" err="1" smtClean="0">
                <a:solidFill>
                  <a:schemeClr val="bg1"/>
                </a:solidFill>
              </a:rPr>
              <a:t>osf.io</a:t>
            </a:r>
            <a:r>
              <a:rPr lang="en-US" dirty="0" smtClean="0">
                <a:solidFill>
                  <a:schemeClr val="bg1"/>
                </a:solidFill>
              </a:rPr>
              <a:t>/6xzyf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0954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 flipV="1">
            <a:off x="184734" y="885538"/>
            <a:ext cx="8443913" cy="46037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46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endParaRPr lang="pt-BR" altLang="x-none" sz="1300">
              <a:solidFill>
                <a:srgbClr val="FFFFFF"/>
              </a:solidFill>
            </a:endParaRPr>
          </a:p>
        </p:txBody>
      </p:sp>
      <p:sp>
        <p:nvSpPr>
          <p:cNvPr id="8" name="CaixaDeTexto 7"/>
          <p:cNvSpPr txBox="1"/>
          <p:nvPr/>
        </p:nvSpPr>
        <p:spPr>
          <a:xfrm>
            <a:off x="184734" y="41961"/>
            <a:ext cx="865864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pt-BR" sz="2400" b="1" dirty="0" smtClean="0">
                <a:solidFill>
                  <a:srgbClr val="FFFF00"/>
                </a:solidFill>
                <a:ea typeface="Times New Roman" charset="0"/>
                <a:cs typeface="Times New Roman" charset="0"/>
              </a:rPr>
              <a:t>Esforços para manter a qualidade metodológica e de relato em </a:t>
            </a:r>
            <a:r>
              <a:rPr lang="pt-BR" sz="2400" b="1" dirty="0" err="1" smtClean="0">
                <a:solidFill>
                  <a:srgbClr val="FFFF00"/>
                </a:solidFill>
                <a:ea typeface="Times New Roman" charset="0"/>
                <a:cs typeface="Times New Roman" charset="0"/>
              </a:rPr>
              <a:t>RCTs</a:t>
            </a:r>
            <a:r>
              <a:rPr lang="pt-BR" sz="2400" b="1" dirty="0" smtClean="0">
                <a:solidFill>
                  <a:srgbClr val="FFFF00"/>
                </a:solidFill>
                <a:ea typeface="Times New Roman" charset="0"/>
                <a:cs typeface="Times New Roman" charset="0"/>
              </a:rPr>
              <a:t> e </a:t>
            </a:r>
            <a:r>
              <a:rPr lang="pt-BR" sz="2400" b="1" dirty="0" err="1" smtClean="0">
                <a:solidFill>
                  <a:srgbClr val="FFFF00"/>
                </a:solidFill>
                <a:ea typeface="Times New Roman" charset="0"/>
                <a:cs typeface="Times New Roman" charset="0"/>
              </a:rPr>
              <a:t>SRMAs</a:t>
            </a:r>
            <a:endParaRPr lang="pt-BR" dirty="0">
              <a:solidFill>
                <a:srgbClr val="FFFF00"/>
              </a:solidFill>
              <a:ea typeface="Times New Roman" charset="0"/>
              <a:cs typeface="Times New Roman" charset="0"/>
            </a:endParaRPr>
          </a:p>
        </p:txBody>
      </p:sp>
      <p:sp>
        <p:nvSpPr>
          <p:cNvPr id="2" name="Rectangle 11"/>
          <p:cNvSpPr>
            <a:spLocks noChangeArrowheads="1"/>
          </p:cNvSpPr>
          <p:nvPr/>
        </p:nvSpPr>
        <p:spPr bwMode="auto">
          <a:xfrm>
            <a:off x="3" y="90102"/>
            <a:ext cx="18473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endParaRPr lang="pt-BR" altLang="x-none"/>
          </a:p>
        </p:txBody>
      </p:sp>
      <p:sp>
        <p:nvSpPr>
          <p:cNvPr id="3" name="Rectangle 12"/>
          <p:cNvSpPr>
            <a:spLocks noChangeArrowheads="1"/>
          </p:cNvSpPr>
          <p:nvPr/>
        </p:nvSpPr>
        <p:spPr bwMode="auto">
          <a:xfrm>
            <a:off x="3" y="547302"/>
            <a:ext cx="18473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endParaRPr lang="pt-BR" altLang="x-none"/>
          </a:p>
        </p:txBody>
      </p:sp>
      <p:sp>
        <p:nvSpPr>
          <p:cNvPr id="23" name="Retângulo 22"/>
          <p:cNvSpPr/>
          <p:nvPr/>
        </p:nvSpPr>
        <p:spPr>
          <a:xfrm>
            <a:off x="987449" y="2940216"/>
            <a:ext cx="8626277" cy="45719"/>
          </a:xfrm>
          <a:prstGeom prst="rect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Retângulo 23"/>
          <p:cNvSpPr/>
          <p:nvPr/>
        </p:nvSpPr>
        <p:spPr>
          <a:xfrm>
            <a:off x="1139849" y="2355758"/>
            <a:ext cx="8626277" cy="45719"/>
          </a:xfrm>
          <a:prstGeom prst="rect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/>
          <p:cNvSpPr txBox="1"/>
          <p:nvPr/>
        </p:nvSpPr>
        <p:spPr>
          <a:xfrm>
            <a:off x="184734" y="931575"/>
            <a:ext cx="3448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i="1" dirty="0" smtClean="0">
                <a:solidFill>
                  <a:schemeClr val="bg2"/>
                </a:solidFill>
              </a:rPr>
              <a:t>Um pouquinho dos nossos esforços</a:t>
            </a:r>
            <a:endParaRPr lang="pt-BR" i="1" dirty="0">
              <a:solidFill>
                <a:schemeClr val="bg2"/>
              </a:solidFill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67" t="10573" r="13810" b="193"/>
          <a:stretch/>
        </p:blipFill>
        <p:spPr>
          <a:xfrm>
            <a:off x="885161" y="1447798"/>
            <a:ext cx="7043057" cy="4844144"/>
          </a:xfrm>
          <a:prstGeom prst="ellipse">
            <a:avLst/>
          </a:prstGeom>
        </p:spPr>
      </p:pic>
      <p:sp>
        <p:nvSpPr>
          <p:cNvPr id="10" name="CaixaDeTexto 9"/>
          <p:cNvSpPr txBox="1"/>
          <p:nvPr/>
        </p:nvSpPr>
        <p:spPr>
          <a:xfrm>
            <a:off x="3" y="6334780"/>
            <a:ext cx="88609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err="1" smtClean="0">
                <a:solidFill>
                  <a:srgbClr val="FFFF00"/>
                </a:solidFill>
              </a:rPr>
              <a:t>Umpierre</a:t>
            </a:r>
            <a:r>
              <a:rPr lang="pt-BR" sz="1400" dirty="0" smtClean="0">
                <a:solidFill>
                  <a:srgbClr val="FFFF00"/>
                </a:solidFill>
              </a:rPr>
              <a:t> </a:t>
            </a:r>
            <a:r>
              <a:rPr lang="pt-BR" sz="1400" dirty="0" err="1" smtClean="0">
                <a:solidFill>
                  <a:srgbClr val="FFFF00"/>
                </a:solidFill>
              </a:rPr>
              <a:t>D</a:t>
            </a:r>
            <a:r>
              <a:rPr lang="pt-BR" sz="1400" dirty="0" smtClean="0">
                <a:solidFill>
                  <a:srgbClr val="FFFF00"/>
                </a:solidFill>
              </a:rPr>
              <a:t>, Helal L, Bock PB, Santos LP. </a:t>
            </a:r>
            <a:r>
              <a:rPr lang="pt-BR" sz="1400" dirty="0" err="1" smtClean="0">
                <a:solidFill>
                  <a:srgbClr val="FFFF00"/>
                </a:solidFill>
              </a:rPr>
              <a:t>Adherence</a:t>
            </a:r>
            <a:r>
              <a:rPr lang="pt-BR" sz="1400" dirty="0" smtClean="0">
                <a:solidFill>
                  <a:srgbClr val="FFFF00"/>
                </a:solidFill>
              </a:rPr>
              <a:t> </a:t>
            </a:r>
            <a:r>
              <a:rPr lang="pt-BR" sz="1400" dirty="0" err="1" smtClean="0">
                <a:solidFill>
                  <a:srgbClr val="FFFF00"/>
                </a:solidFill>
              </a:rPr>
              <a:t>to</a:t>
            </a:r>
            <a:r>
              <a:rPr lang="pt-BR" sz="1400" dirty="0" smtClean="0">
                <a:solidFill>
                  <a:srgbClr val="FFFF00"/>
                </a:solidFill>
              </a:rPr>
              <a:t> CONSORT </a:t>
            </a:r>
            <a:r>
              <a:rPr lang="pt-BR" sz="1400" dirty="0" err="1" smtClean="0">
                <a:solidFill>
                  <a:srgbClr val="FFFF00"/>
                </a:solidFill>
              </a:rPr>
              <a:t>items</a:t>
            </a:r>
            <a:r>
              <a:rPr lang="pt-BR" sz="1400" dirty="0" smtClean="0">
                <a:solidFill>
                  <a:srgbClr val="FFFF00"/>
                </a:solidFill>
              </a:rPr>
              <a:t> </a:t>
            </a:r>
            <a:r>
              <a:rPr lang="pt-BR" sz="1400" dirty="0" err="1" smtClean="0">
                <a:solidFill>
                  <a:srgbClr val="FFFF00"/>
                </a:solidFill>
              </a:rPr>
              <a:t>on</a:t>
            </a:r>
            <a:r>
              <a:rPr lang="pt-BR" sz="1400" dirty="0" smtClean="0">
                <a:solidFill>
                  <a:srgbClr val="FFFF00"/>
                </a:solidFill>
              </a:rPr>
              <a:t> </a:t>
            </a:r>
            <a:r>
              <a:rPr lang="pt-BR" sz="1400" dirty="0" err="1" smtClean="0">
                <a:solidFill>
                  <a:srgbClr val="FFFF00"/>
                </a:solidFill>
              </a:rPr>
              <a:t>physical</a:t>
            </a:r>
            <a:r>
              <a:rPr lang="pt-BR" sz="1400" dirty="0" smtClean="0">
                <a:solidFill>
                  <a:srgbClr val="FFFF00"/>
                </a:solidFill>
              </a:rPr>
              <a:t> </a:t>
            </a:r>
            <a:r>
              <a:rPr lang="pt-BR" sz="1400" dirty="0" err="1" smtClean="0">
                <a:solidFill>
                  <a:srgbClr val="FFFF00"/>
                </a:solidFill>
              </a:rPr>
              <a:t>activity</a:t>
            </a:r>
            <a:r>
              <a:rPr lang="pt-BR" sz="1400" dirty="0" smtClean="0">
                <a:solidFill>
                  <a:srgbClr val="FFFF00"/>
                </a:solidFill>
              </a:rPr>
              <a:t> </a:t>
            </a:r>
            <a:r>
              <a:rPr lang="pt-BR" sz="1400" dirty="0" err="1" smtClean="0">
                <a:solidFill>
                  <a:srgbClr val="FFFF00"/>
                </a:solidFill>
              </a:rPr>
              <a:t>trials</a:t>
            </a:r>
            <a:r>
              <a:rPr lang="pt-BR" sz="1400" dirty="0" smtClean="0">
                <a:solidFill>
                  <a:srgbClr val="FFFF00"/>
                </a:solidFill>
              </a:rPr>
              <a:t> </a:t>
            </a:r>
            <a:r>
              <a:rPr lang="pt-BR" sz="1400" dirty="0" err="1" smtClean="0">
                <a:solidFill>
                  <a:srgbClr val="FFFF00"/>
                </a:solidFill>
              </a:rPr>
              <a:t>published</a:t>
            </a:r>
            <a:r>
              <a:rPr lang="pt-BR" sz="1400" dirty="0" smtClean="0">
                <a:solidFill>
                  <a:srgbClr val="FFFF00"/>
                </a:solidFill>
              </a:rPr>
              <a:t> in top 5 </a:t>
            </a:r>
            <a:r>
              <a:rPr lang="pt-BR" sz="1400" dirty="0" err="1" smtClean="0">
                <a:solidFill>
                  <a:srgbClr val="FFFF00"/>
                </a:solidFill>
              </a:rPr>
              <a:t>sports</a:t>
            </a:r>
            <a:r>
              <a:rPr lang="pt-BR" sz="1400" dirty="0" smtClean="0">
                <a:solidFill>
                  <a:srgbClr val="FFFF00"/>
                </a:solidFill>
              </a:rPr>
              <a:t> medicine </a:t>
            </a:r>
            <a:r>
              <a:rPr lang="pt-BR" sz="1400" dirty="0" err="1" smtClean="0">
                <a:solidFill>
                  <a:srgbClr val="FFFF00"/>
                </a:solidFill>
              </a:rPr>
              <a:t>journals</a:t>
            </a:r>
            <a:r>
              <a:rPr lang="pt-BR" sz="1400" dirty="0" smtClean="0">
                <a:solidFill>
                  <a:srgbClr val="FFFF00"/>
                </a:solidFill>
              </a:rPr>
              <a:t>. PRC </a:t>
            </a:r>
            <a:r>
              <a:rPr lang="pt-BR" sz="1400" dirty="0" err="1" smtClean="0">
                <a:solidFill>
                  <a:srgbClr val="FFFF00"/>
                </a:solidFill>
              </a:rPr>
              <a:t>Annals</a:t>
            </a:r>
            <a:r>
              <a:rPr lang="pt-BR" sz="1400" dirty="0" smtClean="0">
                <a:solidFill>
                  <a:srgbClr val="FFFF00"/>
                </a:solidFill>
              </a:rPr>
              <a:t>, 2017.</a:t>
            </a:r>
            <a:endParaRPr lang="pt-BR" sz="14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8629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/>
          <p:cNvSpPr/>
          <p:nvPr/>
        </p:nvSpPr>
        <p:spPr>
          <a:xfrm>
            <a:off x="-445168" y="6112042"/>
            <a:ext cx="9841831" cy="66173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363" name="Imagem 60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9205" y="6181939"/>
            <a:ext cx="666954" cy="5557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4" name="Imagem 6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29" t="2522" r="6638" b="3143"/>
          <a:stretch>
            <a:fillRect/>
          </a:stretch>
        </p:blipFill>
        <p:spPr bwMode="auto">
          <a:xfrm>
            <a:off x="5529514" y="6190794"/>
            <a:ext cx="479374" cy="5395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Imagem 12"/>
          <p:cNvPicPr/>
          <p:nvPr/>
        </p:nvPicPr>
        <p:blipFill rotWithShape="1"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99" t="1" r="13522" b="7343"/>
          <a:stretch/>
        </p:blipFill>
        <p:spPr bwMode="auto">
          <a:xfrm>
            <a:off x="3974647" y="6205649"/>
            <a:ext cx="1090146" cy="45849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Rectangle 11"/>
          <p:cNvSpPr>
            <a:spLocks noChangeArrowheads="1"/>
          </p:cNvSpPr>
          <p:nvPr/>
        </p:nvSpPr>
        <p:spPr bwMode="auto">
          <a:xfrm>
            <a:off x="3" y="90102"/>
            <a:ext cx="18473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endParaRPr lang="pt-BR" altLang="x-none"/>
          </a:p>
        </p:txBody>
      </p:sp>
      <p:sp>
        <p:nvSpPr>
          <p:cNvPr id="3" name="Rectangle 12"/>
          <p:cNvSpPr>
            <a:spLocks noChangeArrowheads="1"/>
          </p:cNvSpPr>
          <p:nvPr/>
        </p:nvSpPr>
        <p:spPr bwMode="auto">
          <a:xfrm>
            <a:off x="3" y="547302"/>
            <a:ext cx="18473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endParaRPr lang="pt-BR" altLang="x-none"/>
          </a:p>
        </p:txBody>
      </p:sp>
      <p:sp>
        <p:nvSpPr>
          <p:cNvPr id="5" name="Rectangle 13"/>
          <p:cNvSpPr>
            <a:spLocks noChangeArrowheads="1"/>
          </p:cNvSpPr>
          <p:nvPr/>
        </p:nvSpPr>
        <p:spPr bwMode="auto">
          <a:xfrm>
            <a:off x="3" y="819838"/>
            <a:ext cx="2031325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pt-BR" altLang="pt-BR" sz="1800">
                <a:latin typeface="Calibri" charset="0"/>
              </a:rPr>
              <a:t>		</a:t>
            </a:r>
            <a:endParaRPr lang="pt-BR" altLang="pt-BR" sz="1800" b="0">
              <a:latin typeface="Calibri" charset="0"/>
            </a:endParaRPr>
          </a:p>
          <a:p>
            <a:endParaRPr lang="pt-BR" altLang="pt-BR" sz="1800" b="0">
              <a:latin typeface="Calibri" charset="0"/>
            </a:endParaRPr>
          </a:p>
        </p:txBody>
      </p:sp>
      <p:sp>
        <p:nvSpPr>
          <p:cNvPr id="14" name="CaixaDeTexto 13"/>
          <p:cNvSpPr txBox="1"/>
          <p:nvPr/>
        </p:nvSpPr>
        <p:spPr>
          <a:xfrm>
            <a:off x="297658" y="288392"/>
            <a:ext cx="8642351" cy="156966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/>
            <a:r>
              <a:rPr lang="pt-BR" sz="3200" b="1" dirty="0" err="1">
                <a:solidFill>
                  <a:srgbClr val="FFFF00"/>
                </a:solidFill>
              </a:rPr>
              <a:t>Risk</a:t>
            </a:r>
            <a:r>
              <a:rPr lang="pt-BR" sz="3200" dirty="0">
                <a:solidFill>
                  <a:srgbClr val="FFFF00"/>
                </a:solidFill>
              </a:rPr>
              <a:t> </a:t>
            </a:r>
            <a:r>
              <a:rPr lang="pt-BR" sz="3200" b="1" dirty="0" err="1">
                <a:solidFill>
                  <a:srgbClr val="FFFF00"/>
                </a:solidFill>
              </a:rPr>
              <a:t>of</a:t>
            </a:r>
            <a:r>
              <a:rPr lang="pt-BR" sz="3200" dirty="0">
                <a:solidFill>
                  <a:srgbClr val="FFFF00"/>
                </a:solidFill>
              </a:rPr>
              <a:t> </a:t>
            </a:r>
            <a:r>
              <a:rPr lang="pt-BR" sz="3200" b="1" dirty="0">
                <a:solidFill>
                  <a:srgbClr val="FFFF00"/>
                </a:solidFill>
              </a:rPr>
              <a:t>bias</a:t>
            </a:r>
            <a:r>
              <a:rPr lang="pt-BR" sz="3200" dirty="0">
                <a:solidFill>
                  <a:srgbClr val="FFFF00"/>
                </a:solidFill>
              </a:rPr>
              <a:t> </a:t>
            </a:r>
            <a:r>
              <a:rPr lang="pt-BR" sz="3200" b="1" dirty="0" err="1">
                <a:solidFill>
                  <a:srgbClr val="FFFF00"/>
                </a:solidFill>
              </a:rPr>
              <a:t>on</a:t>
            </a:r>
            <a:r>
              <a:rPr lang="pt-BR" sz="3200" dirty="0">
                <a:solidFill>
                  <a:srgbClr val="FFFF00"/>
                </a:solidFill>
              </a:rPr>
              <a:t> </a:t>
            </a:r>
            <a:r>
              <a:rPr lang="pt-BR" sz="3200" b="1" dirty="0">
                <a:solidFill>
                  <a:srgbClr val="FFFF00"/>
                </a:solidFill>
              </a:rPr>
              <a:t>high-</a:t>
            </a:r>
            <a:r>
              <a:rPr lang="pt-BR" sz="3200" b="1" dirty="0" err="1">
                <a:solidFill>
                  <a:srgbClr val="FFFF00"/>
                </a:solidFill>
              </a:rPr>
              <a:t>intensity</a:t>
            </a:r>
            <a:r>
              <a:rPr lang="pt-BR" sz="3200" dirty="0">
                <a:solidFill>
                  <a:srgbClr val="FFFF00"/>
                </a:solidFill>
              </a:rPr>
              <a:t> </a:t>
            </a:r>
            <a:r>
              <a:rPr lang="pt-BR" sz="3200" b="1" dirty="0" err="1">
                <a:solidFill>
                  <a:srgbClr val="FFFF00"/>
                </a:solidFill>
              </a:rPr>
              <a:t>interval</a:t>
            </a:r>
            <a:r>
              <a:rPr lang="pt-BR" sz="3200" dirty="0">
                <a:solidFill>
                  <a:srgbClr val="FFFF00"/>
                </a:solidFill>
              </a:rPr>
              <a:t> </a:t>
            </a:r>
            <a:r>
              <a:rPr lang="pt-BR" sz="3200" b="1" dirty="0">
                <a:solidFill>
                  <a:srgbClr val="FFFF00"/>
                </a:solidFill>
              </a:rPr>
              <a:t>training</a:t>
            </a:r>
            <a:r>
              <a:rPr lang="pt-BR" sz="3200" dirty="0">
                <a:solidFill>
                  <a:srgbClr val="FFFF00"/>
                </a:solidFill>
              </a:rPr>
              <a:t> </a:t>
            </a:r>
            <a:r>
              <a:rPr lang="pt-BR" sz="3200" b="1" dirty="0" err="1">
                <a:solidFill>
                  <a:srgbClr val="FFFF00"/>
                </a:solidFill>
              </a:rPr>
              <a:t>and</a:t>
            </a:r>
            <a:r>
              <a:rPr lang="pt-BR" sz="3200" dirty="0">
                <a:solidFill>
                  <a:srgbClr val="FFFF00"/>
                </a:solidFill>
              </a:rPr>
              <a:t> </a:t>
            </a:r>
            <a:r>
              <a:rPr lang="pt-BR" sz="3200" b="1" dirty="0" err="1">
                <a:solidFill>
                  <a:srgbClr val="FFFF00"/>
                </a:solidFill>
              </a:rPr>
              <a:t>cardiorespiratory</a:t>
            </a:r>
            <a:r>
              <a:rPr lang="pt-BR" sz="3200" b="1" dirty="0">
                <a:solidFill>
                  <a:srgbClr val="FFFF00"/>
                </a:solidFill>
              </a:rPr>
              <a:t> fitness</a:t>
            </a:r>
            <a:r>
              <a:rPr lang="pt-BR" sz="3200" dirty="0">
                <a:solidFill>
                  <a:srgbClr val="FFFF00"/>
                </a:solidFill>
              </a:rPr>
              <a:t> </a:t>
            </a:r>
            <a:r>
              <a:rPr lang="pt-BR" sz="3200" b="1" dirty="0" err="1">
                <a:solidFill>
                  <a:srgbClr val="FFFF00"/>
                </a:solidFill>
              </a:rPr>
              <a:t>published</a:t>
            </a:r>
            <a:r>
              <a:rPr lang="pt-BR" sz="3200" dirty="0">
                <a:solidFill>
                  <a:srgbClr val="FFFF00"/>
                </a:solidFill>
              </a:rPr>
              <a:t> </a:t>
            </a:r>
            <a:r>
              <a:rPr lang="pt-BR" sz="3200" b="1" dirty="0">
                <a:solidFill>
                  <a:srgbClr val="FFFF00"/>
                </a:solidFill>
              </a:rPr>
              <a:t>meta-</a:t>
            </a:r>
            <a:r>
              <a:rPr lang="pt-BR" sz="3200" b="1" dirty="0" err="1">
                <a:solidFill>
                  <a:srgbClr val="FFFF00"/>
                </a:solidFill>
              </a:rPr>
              <a:t>analysis</a:t>
            </a:r>
            <a:r>
              <a:rPr lang="pt-BR" sz="3200" b="1" dirty="0">
                <a:solidFill>
                  <a:srgbClr val="FFFF00"/>
                </a:solidFill>
              </a:rPr>
              <a:t>:</a:t>
            </a:r>
            <a:r>
              <a:rPr lang="pt-BR" sz="3200" dirty="0">
                <a:solidFill>
                  <a:srgbClr val="FFFF00"/>
                </a:solidFill>
              </a:rPr>
              <a:t> </a:t>
            </a:r>
            <a:r>
              <a:rPr lang="pt-BR" sz="3200" b="1" dirty="0">
                <a:solidFill>
                  <a:srgbClr val="FFFF00"/>
                </a:solidFill>
              </a:rPr>
              <a:t>a</a:t>
            </a:r>
            <a:r>
              <a:rPr lang="pt-BR" sz="3200" dirty="0">
                <a:solidFill>
                  <a:srgbClr val="FFFF00"/>
                </a:solidFill>
              </a:rPr>
              <a:t> </a:t>
            </a:r>
            <a:r>
              <a:rPr lang="pt-BR" sz="3200" b="1" dirty="0">
                <a:solidFill>
                  <a:srgbClr val="FFFF00"/>
                </a:solidFill>
              </a:rPr>
              <a:t>meta-</a:t>
            </a:r>
            <a:r>
              <a:rPr lang="pt-BR" sz="3200" b="1" dirty="0" err="1">
                <a:solidFill>
                  <a:srgbClr val="FFFF00"/>
                </a:solidFill>
              </a:rPr>
              <a:t>epidemiological</a:t>
            </a:r>
            <a:r>
              <a:rPr lang="pt-BR" sz="3200" dirty="0">
                <a:solidFill>
                  <a:srgbClr val="FFFF00"/>
                </a:solidFill>
              </a:rPr>
              <a:t> </a:t>
            </a:r>
            <a:r>
              <a:rPr lang="pt-BR" sz="3200" b="1" dirty="0" err="1">
                <a:solidFill>
                  <a:srgbClr val="FFFF00"/>
                </a:solidFill>
              </a:rPr>
              <a:t>study</a:t>
            </a:r>
            <a:r>
              <a:rPr lang="pt-BR" sz="3200" b="1" dirty="0">
                <a:solidFill>
                  <a:srgbClr val="FFFF00"/>
                </a:solidFill>
              </a:rPr>
              <a:t> </a:t>
            </a:r>
            <a:endParaRPr lang="pt-BR" sz="3200" dirty="0">
              <a:solidFill>
                <a:srgbClr val="FFFF00"/>
              </a:solidFill>
              <a:effectLst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99400" y="1918906"/>
            <a:ext cx="83522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</a:rPr>
              <a:t>Lucas </a:t>
            </a:r>
            <a:r>
              <a:rPr lang="en-US" sz="2000" dirty="0" smtClean="0">
                <a:solidFill>
                  <a:schemeClr val="bg1"/>
                </a:solidFill>
              </a:rPr>
              <a:t>Helal MSc, Eduardo Caldas Costas PhD, </a:t>
            </a:r>
            <a:r>
              <a:rPr lang="en-US" sz="2000" dirty="0" err="1" smtClean="0">
                <a:solidFill>
                  <a:schemeClr val="bg1"/>
                </a:solidFill>
              </a:rPr>
              <a:t>Marlos</a:t>
            </a:r>
            <a:r>
              <a:rPr lang="en-US" sz="2000" dirty="0" smtClean="0">
                <a:solidFill>
                  <a:schemeClr val="bg1"/>
                </a:solidFill>
              </a:rPr>
              <a:t> Rodrigues </a:t>
            </a:r>
            <a:r>
              <a:rPr lang="en-US" sz="2000" dirty="0" err="1" smtClean="0">
                <a:solidFill>
                  <a:schemeClr val="bg1"/>
                </a:solidFill>
              </a:rPr>
              <a:t>Domingues</a:t>
            </a:r>
            <a:r>
              <a:rPr lang="en-US" sz="2000" dirty="0" smtClean="0">
                <a:solidFill>
                  <a:schemeClr val="bg1"/>
                </a:solidFill>
              </a:rPr>
              <a:t> PhD, Daniel </a:t>
            </a:r>
            <a:r>
              <a:rPr lang="en-US" sz="2000" dirty="0" err="1" smtClean="0">
                <a:solidFill>
                  <a:schemeClr val="bg1"/>
                </a:solidFill>
              </a:rPr>
              <a:t>Umpierre</a:t>
            </a:r>
            <a:r>
              <a:rPr lang="en-US" sz="2000" dirty="0" smtClean="0">
                <a:solidFill>
                  <a:schemeClr val="bg1"/>
                </a:solidFill>
              </a:rPr>
              <a:t> PhD. </a:t>
            </a:r>
            <a:endParaRPr lang="en-US" sz="2000" dirty="0" smtClean="0">
              <a:solidFill>
                <a:schemeClr val="bg1"/>
              </a:solidFill>
            </a:endParaRPr>
          </a:p>
        </p:txBody>
      </p:sp>
      <p:sp>
        <p:nvSpPr>
          <p:cNvPr id="7" name="Retângulo 6"/>
          <p:cNvSpPr/>
          <p:nvPr/>
        </p:nvSpPr>
        <p:spPr>
          <a:xfrm>
            <a:off x="6144430" y="5773983"/>
            <a:ext cx="30948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PROSPERO</a:t>
            </a:r>
            <a:r>
              <a:rPr lang="en-US" dirty="0" smtClean="0">
                <a:solidFill>
                  <a:schemeClr val="bg1"/>
                </a:solidFill>
              </a:rPr>
              <a:t>: </a:t>
            </a:r>
            <a:r>
              <a:rPr lang="is-IS" dirty="0" smtClean="0">
                <a:solidFill>
                  <a:schemeClr val="bg1"/>
                </a:solidFill>
              </a:rPr>
              <a:t>CRD42017067269. </a:t>
            </a:r>
            <a:endParaRPr lang="is-IS" dirty="0">
              <a:solidFill>
                <a:schemeClr val="bg1"/>
              </a:solidFill>
              <a:effectLst/>
            </a:endParaRPr>
          </a:p>
        </p:txBody>
      </p:sp>
      <p:sp>
        <p:nvSpPr>
          <p:cNvPr id="9" name="CaixaDeTexto 8"/>
          <p:cNvSpPr txBox="1"/>
          <p:nvPr/>
        </p:nvSpPr>
        <p:spPr>
          <a:xfrm>
            <a:off x="6438378" y="542377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pt-BR"/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568" y="2764991"/>
            <a:ext cx="2378529" cy="2378529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72645" y="6183086"/>
            <a:ext cx="457430" cy="528487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86358" y="6127679"/>
            <a:ext cx="588807" cy="588807"/>
          </a:xfrm>
          <a:prstGeom prst="rect">
            <a:avLst/>
          </a:prstGeom>
        </p:spPr>
      </p:pic>
      <p:sp>
        <p:nvSpPr>
          <p:cNvPr id="15" name="CaixaDeTexto 14"/>
          <p:cNvSpPr txBox="1"/>
          <p:nvPr/>
        </p:nvSpPr>
        <p:spPr>
          <a:xfrm>
            <a:off x="3019186" y="5182408"/>
            <a:ext cx="3312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 smtClean="0">
                <a:solidFill>
                  <a:schemeClr val="bg1"/>
                </a:solidFill>
              </a:rPr>
              <a:t>www.github.com</a:t>
            </a:r>
            <a:r>
              <a:rPr lang="pt-BR" dirty="0" smtClean="0">
                <a:solidFill>
                  <a:schemeClr val="bg1"/>
                </a:solidFill>
              </a:rPr>
              <a:t>/</a:t>
            </a:r>
            <a:r>
              <a:rPr lang="pt-BR" dirty="0" err="1" smtClean="0">
                <a:solidFill>
                  <a:schemeClr val="bg1"/>
                </a:solidFill>
              </a:rPr>
              <a:t>lhelal</a:t>
            </a:r>
            <a:r>
              <a:rPr lang="pt-BR" dirty="0" smtClean="0">
                <a:solidFill>
                  <a:schemeClr val="bg1"/>
                </a:solidFill>
              </a:rPr>
              <a:t>/</a:t>
            </a:r>
            <a:r>
              <a:rPr lang="pt-BR" dirty="0" err="1" smtClean="0">
                <a:solidFill>
                  <a:schemeClr val="bg1"/>
                </a:solidFill>
              </a:rPr>
              <a:t>srma-hiit</a:t>
            </a:r>
            <a:endParaRPr lang="pt-B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7672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 flipV="1">
            <a:off x="195619" y="580738"/>
            <a:ext cx="8443913" cy="46037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46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endParaRPr lang="pt-BR" altLang="x-none" sz="1300">
              <a:solidFill>
                <a:srgbClr val="FFFFFF"/>
              </a:solidFill>
            </a:endParaRPr>
          </a:p>
        </p:txBody>
      </p:sp>
      <p:sp>
        <p:nvSpPr>
          <p:cNvPr id="8" name="CaixaDeTexto 7"/>
          <p:cNvSpPr txBox="1"/>
          <p:nvPr/>
        </p:nvSpPr>
        <p:spPr>
          <a:xfrm>
            <a:off x="141191" y="107276"/>
            <a:ext cx="865864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pt-BR" sz="2400" b="1" dirty="0" smtClean="0">
                <a:solidFill>
                  <a:srgbClr val="FFFF00"/>
                </a:solidFill>
                <a:ea typeface="Times New Roman" charset="0"/>
                <a:cs typeface="Times New Roman" charset="0"/>
              </a:rPr>
              <a:t>Epidemiologia de </a:t>
            </a:r>
            <a:r>
              <a:rPr lang="pt-BR" sz="2400" b="1" dirty="0" err="1" smtClean="0">
                <a:solidFill>
                  <a:srgbClr val="FFFF00"/>
                </a:solidFill>
                <a:ea typeface="Times New Roman" charset="0"/>
                <a:cs typeface="Times New Roman" charset="0"/>
              </a:rPr>
              <a:t>SRMAs</a:t>
            </a:r>
            <a:r>
              <a:rPr lang="pt-BR" sz="2400" b="1" dirty="0" smtClean="0">
                <a:solidFill>
                  <a:srgbClr val="FFFF00"/>
                </a:solidFill>
                <a:ea typeface="Times New Roman" charset="0"/>
                <a:cs typeface="Times New Roman" charset="0"/>
              </a:rPr>
              <a:t> no mundo</a:t>
            </a:r>
            <a:endParaRPr lang="pt-BR" dirty="0">
              <a:solidFill>
                <a:srgbClr val="FFFF00"/>
              </a:solidFill>
              <a:ea typeface="Times New Roman" charset="0"/>
              <a:cs typeface="Times New Roman" charset="0"/>
            </a:endParaRPr>
          </a:p>
        </p:txBody>
      </p:sp>
      <p:sp>
        <p:nvSpPr>
          <p:cNvPr id="2" name="Rectangle 11"/>
          <p:cNvSpPr>
            <a:spLocks noChangeArrowheads="1"/>
          </p:cNvSpPr>
          <p:nvPr/>
        </p:nvSpPr>
        <p:spPr bwMode="auto">
          <a:xfrm>
            <a:off x="3" y="90102"/>
            <a:ext cx="18473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endParaRPr lang="pt-BR" altLang="x-none"/>
          </a:p>
        </p:txBody>
      </p:sp>
      <p:sp>
        <p:nvSpPr>
          <p:cNvPr id="3" name="Rectangle 12"/>
          <p:cNvSpPr>
            <a:spLocks noChangeArrowheads="1"/>
          </p:cNvSpPr>
          <p:nvPr/>
        </p:nvSpPr>
        <p:spPr bwMode="auto">
          <a:xfrm>
            <a:off x="3" y="547302"/>
            <a:ext cx="18473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endParaRPr lang="pt-BR" altLang="x-none"/>
          </a:p>
        </p:txBody>
      </p:sp>
      <p:sp>
        <p:nvSpPr>
          <p:cNvPr id="23" name="Retângulo 22"/>
          <p:cNvSpPr/>
          <p:nvPr/>
        </p:nvSpPr>
        <p:spPr>
          <a:xfrm>
            <a:off x="987449" y="2940216"/>
            <a:ext cx="8626277" cy="45719"/>
          </a:xfrm>
          <a:prstGeom prst="rect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Retângulo 23"/>
          <p:cNvSpPr/>
          <p:nvPr/>
        </p:nvSpPr>
        <p:spPr>
          <a:xfrm>
            <a:off x="1139849" y="2355758"/>
            <a:ext cx="8626277" cy="45719"/>
          </a:xfrm>
          <a:prstGeom prst="rect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238" y="1063764"/>
            <a:ext cx="7952545" cy="2377458"/>
          </a:xfrm>
          <a:prstGeom prst="roundRect">
            <a:avLst>
              <a:gd name="adj" fmla="val 8305"/>
            </a:avLst>
          </a:prstGeom>
        </p:spPr>
      </p:pic>
      <p:sp>
        <p:nvSpPr>
          <p:cNvPr id="6" name="CaixaDeTexto 5"/>
          <p:cNvSpPr txBox="1"/>
          <p:nvPr/>
        </p:nvSpPr>
        <p:spPr>
          <a:xfrm>
            <a:off x="494237" y="3763720"/>
            <a:ext cx="795254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charset="2"/>
              <a:buChar char="à"/>
            </a:pPr>
            <a:r>
              <a:rPr lang="pt-BR" sz="2400" b="1" dirty="0" smtClean="0">
                <a:solidFill>
                  <a:schemeClr val="bg1"/>
                </a:solidFill>
              </a:rPr>
              <a:t>682 </a:t>
            </a:r>
            <a:r>
              <a:rPr lang="pt-BR" sz="2400" b="1" dirty="0" err="1" smtClean="0">
                <a:solidFill>
                  <a:schemeClr val="bg1"/>
                </a:solidFill>
              </a:rPr>
              <a:t>SRMAs</a:t>
            </a:r>
            <a:r>
              <a:rPr lang="pt-BR" sz="2400" b="1" dirty="0" smtClean="0">
                <a:solidFill>
                  <a:schemeClr val="bg1"/>
                </a:solidFill>
              </a:rPr>
              <a:t> em fevereiro de 2014</a:t>
            </a:r>
          </a:p>
          <a:p>
            <a:pPr marL="342900" indent="-342900">
              <a:buFont typeface="Wingdings" charset="2"/>
              <a:buChar char="à"/>
            </a:pPr>
            <a:r>
              <a:rPr lang="pt-BR" sz="2400" b="1" dirty="0" smtClean="0">
                <a:solidFill>
                  <a:schemeClr val="bg1"/>
                </a:solidFill>
              </a:rPr>
              <a:t>Alta prevalência de </a:t>
            </a:r>
            <a:r>
              <a:rPr lang="pt-BR" sz="2400" b="1" dirty="0" err="1" smtClean="0">
                <a:solidFill>
                  <a:schemeClr val="bg1"/>
                </a:solidFill>
              </a:rPr>
              <a:t>SRMAs</a:t>
            </a:r>
            <a:r>
              <a:rPr lang="pt-BR" sz="2400" b="1" dirty="0" smtClean="0">
                <a:solidFill>
                  <a:schemeClr val="bg1"/>
                </a:solidFill>
              </a:rPr>
              <a:t> (&gt; 50%) mal conduzidas e mal relatadas</a:t>
            </a:r>
          </a:p>
          <a:p>
            <a:pPr marL="342900" indent="-342900">
              <a:buFont typeface="Wingdings" charset="2"/>
              <a:buChar char="à"/>
            </a:pPr>
            <a:r>
              <a:rPr lang="pt-BR" sz="2400" b="1" dirty="0" smtClean="0">
                <a:solidFill>
                  <a:schemeClr val="bg1"/>
                </a:solidFill>
              </a:rPr>
              <a:t>Possibilidade de resultados sub/superestimados e spin de interpretação pela comunidade.</a:t>
            </a:r>
            <a:endParaRPr lang="pt-BR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1189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 flipV="1">
            <a:off x="184734" y="590433"/>
            <a:ext cx="8443913" cy="46037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46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endParaRPr lang="pt-BR" altLang="x-none" sz="1300">
              <a:solidFill>
                <a:srgbClr val="FFFFFF"/>
              </a:solidFill>
            </a:endParaRPr>
          </a:p>
        </p:txBody>
      </p:sp>
      <p:sp>
        <p:nvSpPr>
          <p:cNvPr id="8" name="CaixaDeTexto 7"/>
          <p:cNvSpPr txBox="1"/>
          <p:nvPr/>
        </p:nvSpPr>
        <p:spPr>
          <a:xfrm>
            <a:off x="184734" y="85637"/>
            <a:ext cx="865864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pt-BR" sz="2400" b="1" dirty="0" smtClean="0">
                <a:solidFill>
                  <a:srgbClr val="FFFF00"/>
                </a:solidFill>
                <a:ea typeface="Times New Roman" charset="0"/>
                <a:cs typeface="Times New Roman" charset="0"/>
              </a:rPr>
              <a:t>Racional do nosso estudo</a:t>
            </a:r>
            <a:endParaRPr lang="pt-BR" dirty="0">
              <a:solidFill>
                <a:srgbClr val="FFFF00"/>
              </a:solidFill>
              <a:ea typeface="Times New Roman" charset="0"/>
              <a:cs typeface="Times New Roman" charset="0"/>
            </a:endParaRPr>
          </a:p>
        </p:txBody>
      </p:sp>
      <p:sp>
        <p:nvSpPr>
          <p:cNvPr id="2" name="Rectangle 11"/>
          <p:cNvSpPr>
            <a:spLocks noChangeArrowheads="1"/>
          </p:cNvSpPr>
          <p:nvPr/>
        </p:nvSpPr>
        <p:spPr bwMode="auto">
          <a:xfrm>
            <a:off x="3" y="90102"/>
            <a:ext cx="18473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endParaRPr lang="pt-BR" altLang="x-none"/>
          </a:p>
        </p:txBody>
      </p:sp>
      <p:sp>
        <p:nvSpPr>
          <p:cNvPr id="3" name="Rectangle 12"/>
          <p:cNvSpPr>
            <a:spLocks noChangeArrowheads="1"/>
          </p:cNvSpPr>
          <p:nvPr/>
        </p:nvSpPr>
        <p:spPr bwMode="auto">
          <a:xfrm>
            <a:off x="3" y="547302"/>
            <a:ext cx="18473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endParaRPr lang="pt-BR" altLang="x-none"/>
          </a:p>
        </p:txBody>
      </p:sp>
      <p:sp>
        <p:nvSpPr>
          <p:cNvPr id="23" name="Retângulo 22"/>
          <p:cNvSpPr/>
          <p:nvPr/>
        </p:nvSpPr>
        <p:spPr>
          <a:xfrm>
            <a:off x="987449" y="2940216"/>
            <a:ext cx="8626277" cy="45719"/>
          </a:xfrm>
          <a:prstGeom prst="rect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Retângulo 23"/>
          <p:cNvSpPr/>
          <p:nvPr/>
        </p:nvSpPr>
        <p:spPr>
          <a:xfrm>
            <a:off x="1139849" y="2355758"/>
            <a:ext cx="8626277" cy="45719"/>
          </a:xfrm>
          <a:prstGeom prst="rect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/>
          <p:cNvSpPr txBox="1"/>
          <p:nvPr/>
        </p:nvSpPr>
        <p:spPr>
          <a:xfrm>
            <a:off x="184734" y="652494"/>
            <a:ext cx="1458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i="1" dirty="0" smtClean="0">
                <a:solidFill>
                  <a:schemeClr val="bg2"/>
                </a:solidFill>
              </a:rPr>
              <a:t>Estudo piloto </a:t>
            </a:r>
            <a:endParaRPr lang="pt-BR" i="1" dirty="0">
              <a:solidFill>
                <a:schemeClr val="bg2"/>
              </a:solidFill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184734" y="1188420"/>
            <a:ext cx="829708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charset="2"/>
              <a:buChar char="à"/>
            </a:pPr>
            <a:r>
              <a:rPr lang="pt-BR" dirty="0" smtClean="0">
                <a:solidFill>
                  <a:srgbClr val="E93AEC"/>
                </a:solidFill>
                <a:sym typeface="Wingdings"/>
              </a:rPr>
              <a:t>Restrito a um determinado tipo de intervenção e um determinado tipo de desfecho</a:t>
            </a:r>
          </a:p>
          <a:p>
            <a:pPr marL="285750" indent="-285750">
              <a:buFont typeface="Wingdings" charset="2"/>
              <a:buChar char="à"/>
            </a:pPr>
            <a:r>
              <a:rPr lang="pt-BR" dirty="0" smtClean="0">
                <a:solidFill>
                  <a:srgbClr val="E93AEC"/>
                </a:solidFill>
                <a:sym typeface="Wingdings"/>
              </a:rPr>
              <a:t>Possibilidade de delineamento meta-epidemiológico com base populacional</a:t>
            </a:r>
          </a:p>
          <a:p>
            <a:pPr marL="285750" indent="-285750">
              <a:buFont typeface="Wingdings" charset="2"/>
              <a:buChar char="à"/>
            </a:pPr>
            <a:r>
              <a:rPr lang="pt-BR" dirty="0" smtClean="0">
                <a:solidFill>
                  <a:srgbClr val="E93AEC"/>
                </a:solidFill>
                <a:sym typeface="Wingdings"/>
              </a:rPr>
              <a:t>Relevância clínica e também para </a:t>
            </a:r>
            <a:r>
              <a:rPr lang="pt-BR" i="1" dirty="0" err="1" smtClean="0">
                <a:solidFill>
                  <a:srgbClr val="E93AEC"/>
                </a:solidFill>
                <a:sym typeface="Wingdings"/>
              </a:rPr>
              <a:t>stakeholders</a:t>
            </a:r>
            <a:r>
              <a:rPr lang="pt-BR" dirty="0" smtClean="0">
                <a:solidFill>
                  <a:srgbClr val="E93AEC"/>
                </a:solidFill>
                <a:sym typeface="Wingdings"/>
              </a:rPr>
              <a:t>.</a:t>
            </a:r>
          </a:p>
          <a:p>
            <a:pPr marL="285750" indent="-285750">
              <a:buFont typeface="Wingdings" charset="2"/>
              <a:buChar char="à"/>
            </a:pPr>
            <a:endParaRPr lang="pt-BR" dirty="0">
              <a:solidFill>
                <a:srgbClr val="E93AEC"/>
              </a:solidFill>
            </a:endParaRPr>
          </a:p>
        </p:txBody>
      </p:sp>
      <p:pic>
        <p:nvPicPr>
          <p:cNvPr id="12" name="Imagem 11"/>
          <p:cNvPicPr>
            <a:picLocks noChangeAspect="1"/>
          </p:cNvPicPr>
          <p:nvPr/>
        </p:nvPicPr>
        <p:blipFill rotWithShape="1">
          <a:blip r:embed="rId2"/>
          <a:srcRect b="26667"/>
          <a:stretch/>
        </p:blipFill>
        <p:spPr>
          <a:xfrm>
            <a:off x="2390906" y="2461182"/>
            <a:ext cx="4391320" cy="4123557"/>
          </a:xfrm>
          <a:prstGeom prst="roundRect">
            <a:avLst/>
          </a:prstGeom>
        </p:spPr>
      </p:pic>
      <p:sp>
        <p:nvSpPr>
          <p:cNvPr id="13" name="Oval 12"/>
          <p:cNvSpPr/>
          <p:nvPr/>
        </p:nvSpPr>
        <p:spPr>
          <a:xfrm>
            <a:off x="2096566" y="4070525"/>
            <a:ext cx="1698171" cy="1110342"/>
          </a:xfrm>
          <a:prstGeom prst="ellipse">
            <a:avLst/>
          </a:prstGeom>
          <a:solidFill>
            <a:srgbClr val="FF0000">
              <a:alpha val="4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51366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 flipV="1">
            <a:off x="184734" y="590433"/>
            <a:ext cx="8443913" cy="46037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46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endParaRPr lang="pt-BR" altLang="x-none" sz="1300">
              <a:solidFill>
                <a:srgbClr val="FFFFFF"/>
              </a:solidFill>
            </a:endParaRPr>
          </a:p>
        </p:txBody>
      </p:sp>
      <p:sp>
        <p:nvSpPr>
          <p:cNvPr id="8" name="CaixaDeTexto 7"/>
          <p:cNvSpPr txBox="1"/>
          <p:nvPr/>
        </p:nvSpPr>
        <p:spPr>
          <a:xfrm>
            <a:off x="184734" y="161838"/>
            <a:ext cx="865864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pt-BR" sz="2400" b="1" dirty="0" smtClean="0">
                <a:solidFill>
                  <a:srgbClr val="FFFF00"/>
                </a:solidFill>
                <a:ea typeface="Times New Roman" charset="0"/>
                <a:cs typeface="Times New Roman" charset="0"/>
              </a:rPr>
              <a:t>Racional do nosso estudo</a:t>
            </a:r>
            <a:endParaRPr lang="pt-BR" dirty="0">
              <a:solidFill>
                <a:srgbClr val="FFFF00"/>
              </a:solidFill>
              <a:ea typeface="Times New Roman" charset="0"/>
              <a:cs typeface="Times New Roman" charset="0"/>
            </a:endParaRPr>
          </a:p>
        </p:txBody>
      </p:sp>
      <p:sp>
        <p:nvSpPr>
          <p:cNvPr id="2" name="Rectangle 11"/>
          <p:cNvSpPr>
            <a:spLocks noChangeArrowheads="1"/>
          </p:cNvSpPr>
          <p:nvPr/>
        </p:nvSpPr>
        <p:spPr bwMode="auto">
          <a:xfrm>
            <a:off x="3" y="90102"/>
            <a:ext cx="18473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endParaRPr lang="pt-BR" altLang="x-none"/>
          </a:p>
        </p:txBody>
      </p:sp>
      <p:sp>
        <p:nvSpPr>
          <p:cNvPr id="3" name="Rectangle 12"/>
          <p:cNvSpPr>
            <a:spLocks noChangeArrowheads="1"/>
          </p:cNvSpPr>
          <p:nvPr/>
        </p:nvSpPr>
        <p:spPr bwMode="auto">
          <a:xfrm>
            <a:off x="3" y="547302"/>
            <a:ext cx="18473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endParaRPr lang="pt-BR" altLang="x-none"/>
          </a:p>
        </p:txBody>
      </p:sp>
      <p:sp>
        <p:nvSpPr>
          <p:cNvPr id="23" name="Retângulo 22"/>
          <p:cNvSpPr/>
          <p:nvPr/>
        </p:nvSpPr>
        <p:spPr>
          <a:xfrm>
            <a:off x="987449" y="2940216"/>
            <a:ext cx="8626277" cy="45719"/>
          </a:xfrm>
          <a:prstGeom prst="rect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Retângulo 23"/>
          <p:cNvSpPr/>
          <p:nvPr/>
        </p:nvSpPr>
        <p:spPr>
          <a:xfrm>
            <a:off x="1139849" y="2355758"/>
            <a:ext cx="8626277" cy="45719"/>
          </a:xfrm>
          <a:prstGeom prst="rect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/>
          <p:cNvSpPr txBox="1"/>
          <p:nvPr/>
        </p:nvSpPr>
        <p:spPr>
          <a:xfrm>
            <a:off x="217391" y="619838"/>
            <a:ext cx="25927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i="1" dirty="0" smtClean="0">
                <a:solidFill>
                  <a:schemeClr val="bg2"/>
                </a:solidFill>
              </a:rPr>
              <a:t>Opção por HIIT e VO</a:t>
            </a:r>
            <a:r>
              <a:rPr lang="pt-BR" i="1" baseline="-25000" dirty="0" smtClean="0">
                <a:solidFill>
                  <a:schemeClr val="bg2"/>
                </a:solidFill>
              </a:rPr>
              <a:t>2</a:t>
            </a:r>
            <a:r>
              <a:rPr lang="pt-BR" i="1" dirty="0" smtClean="0">
                <a:solidFill>
                  <a:schemeClr val="bg2"/>
                </a:solidFill>
              </a:rPr>
              <a:t>max</a:t>
            </a:r>
            <a:endParaRPr lang="pt-BR" i="1" dirty="0">
              <a:solidFill>
                <a:schemeClr val="bg2"/>
              </a:solidFill>
            </a:endParaRP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871" y="1553029"/>
            <a:ext cx="8438934" cy="4815114"/>
          </a:xfrm>
          <a:prstGeom prst="roundRect">
            <a:avLst>
              <a:gd name="adj" fmla="val 1972"/>
            </a:avLst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0822" y="4708593"/>
            <a:ext cx="3863520" cy="1542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91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 flipV="1">
            <a:off x="184734" y="590433"/>
            <a:ext cx="8443913" cy="46037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46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endParaRPr lang="pt-BR" altLang="x-none" sz="1300">
              <a:solidFill>
                <a:srgbClr val="FFFFFF"/>
              </a:solidFill>
            </a:endParaRPr>
          </a:p>
        </p:txBody>
      </p:sp>
      <p:sp>
        <p:nvSpPr>
          <p:cNvPr id="8" name="CaixaDeTexto 7"/>
          <p:cNvSpPr txBox="1"/>
          <p:nvPr/>
        </p:nvSpPr>
        <p:spPr>
          <a:xfrm>
            <a:off x="184734" y="161838"/>
            <a:ext cx="865864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pt-BR" sz="2400" b="1" dirty="0" smtClean="0">
                <a:solidFill>
                  <a:srgbClr val="FFFF00"/>
                </a:solidFill>
                <a:ea typeface="Times New Roman" charset="0"/>
                <a:cs typeface="Times New Roman" charset="0"/>
              </a:rPr>
              <a:t>Racional do nosso estudo</a:t>
            </a:r>
            <a:endParaRPr lang="pt-BR" dirty="0">
              <a:solidFill>
                <a:srgbClr val="FFFF00"/>
              </a:solidFill>
              <a:ea typeface="Times New Roman" charset="0"/>
              <a:cs typeface="Times New Roman" charset="0"/>
            </a:endParaRPr>
          </a:p>
        </p:txBody>
      </p:sp>
      <p:sp>
        <p:nvSpPr>
          <p:cNvPr id="2" name="Rectangle 11"/>
          <p:cNvSpPr>
            <a:spLocks noChangeArrowheads="1"/>
          </p:cNvSpPr>
          <p:nvPr/>
        </p:nvSpPr>
        <p:spPr bwMode="auto">
          <a:xfrm>
            <a:off x="3" y="90102"/>
            <a:ext cx="18473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endParaRPr lang="pt-BR" altLang="x-none"/>
          </a:p>
        </p:txBody>
      </p:sp>
      <p:sp>
        <p:nvSpPr>
          <p:cNvPr id="3" name="Rectangle 12"/>
          <p:cNvSpPr>
            <a:spLocks noChangeArrowheads="1"/>
          </p:cNvSpPr>
          <p:nvPr/>
        </p:nvSpPr>
        <p:spPr bwMode="auto">
          <a:xfrm>
            <a:off x="3" y="547302"/>
            <a:ext cx="18473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endParaRPr lang="pt-BR" altLang="x-none"/>
          </a:p>
        </p:txBody>
      </p:sp>
      <p:sp>
        <p:nvSpPr>
          <p:cNvPr id="23" name="Retângulo 22"/>
          <p:cNvSpPr/>
          <p:nvPr/>
        </p:nvSpPr>
        <p:spPr>
          <a:xfrm>
            <a:off x="987449" y="2940216"/>
            <a:ext cx="8626277" cy="45719"/>
          </a:xfrm>
          <a:prstGeom prst="rect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Retângulo 23"/>
          <p:cNvSpPr/>
          <p:nvPr/>
        </p:nvSpPr>
        <p:spPr>
          <a:xfrm>
            <a:off x="1139849" y="2355758"/>
            <a:ext cx="8626277" cy="45719"/>
          </a:xfrm>
          <a:prstGeom prst="rect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/>
          <p:cNvSpPr txBox="1"/>
          <p:nvPr/>
        </p:nvSpPr>
        <p:spPr>
          <a:xfrm>
            <a:off x="217391" y="619838"/>
            <a:ext cx="25927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i="1" dirty="0" smtClean="0">
                <a:solidFill>
                  <a:schemeClr val="bg2"/>
                </a:solidFill>
              </a:rPr>
              <a:t>Opção por HIIT e VO</a:t>
            </a:r>
            <a:r>
              <a:rPr lang="pt-BR" i="1" baseline="-25000" dirty="0" smtClean="0">
                <a:solidFill>
                  <a:schemeClr val="bg2"/>
                </a:solidFill>
              </a:rPr>
              <a:t>2</a:t>
            </a:r>
            <a:r>
              <a:rPr lang="pt-BR" i="1" dirty="0" smtClean="0">
                <a:solidFill>
                  <a:schemeClr val="bg2"/>
                </a:solidFill>
              </a:rPr>
              <a:t>max</a:t>
            </a:r>
            <a:endParaRPr lang="pt-BR" i="1" dirty="0">
              <a:solidFill>
                <a:schemeClr val="bg2"/>
              </a:solidFill>
            </a:endParaRP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008" y="1284110"/>
            <a:ext cx="6641968" cy="2234734"/>
          </a:xfrm>
          <a:prstGeom prst="round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3418" y="3789268"/>
            <a:ext cx="6067148" cy="2604041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1370058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 flipV="1">
            <a:off x="184734" y="590433"/>
            <a:ext cx="8443913" cy="46037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46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endParaRPr lang="pt-BR" altLang="x-none" sz="1300">
              <a:solidFill>
                <a:srgbClr val="FFFFFF"/>
              </a:solidFill>
            </a:endParaRPr>
          </a:p>
        </p:txBody>
      </p:sp>
      <p:sp>
        <p:nvSpPr>
          <p:cNvPr id="8" name="CaixaDeTexto 7"/>
          <p:cNvSpPr txBox="1"/>
          <p:nvPr/>
        </p:nvSpPr>
        <p:spPr>
          <a:xfrm>
            <a:off x="184734" y="161838"/>
            <a:ext cx="865864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pt-BR" sz="2400" b="1" dirty="0" smtClean="0">
                <a:solidFill>
                  <a:srgbClr val="FFFF00"/>
                </a:solidFill>
                <a:ea typeface="Times New Roman" charset="0"/>
                <a:cs typeface="Times New Roman" charset="0"/>
              </a:rPr>
              <a:t>Racional do nosso estudo</a:t>
            </a:r>
            <a:endParaRPr lang="pt-BR" dirty="0">
              <a:solidFill>
                <a:srgbClr val="FFFF00"/>
              </a:solidFill>
              <a:ea typeface="Times New Roman" charset="0"/>
              <a:cs typeface="Times New Roman" charset="0"/>
            </a:endParaRPr>
          </a:p>
        </p:txBody>
      </p:sp>
      <p:sp>
        <p:nvSpPr>
          <p:cNvPr id="2" name="Rectangle 11"/>
          <p:cNvSpPr>
            <a:spLocks noChangeArrowheads="1"/>
          </p:cNvSpPr>
          <p:nvPr/>
        </p:nvSpPr>
        <p:spPr bwMode="auto">
          <a:xfrm>
            <a:off x="3" y="90102"/>
            <a:ext cx="18473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endParaRPr lang="pt-BR" altLang="x-none"/>
          </a:p>
        </p:txBody>
      </p:sp>
      <p:sp>
        <p:nvSpPr>
          <p:cNvPr id="3" name="Rectangle 12"/>
          <p:cNvSpPr>
            <a:spLocks noChangeArrowheads="1"/>
          </p:cNvSpPr>
          <p:nvPr/>
        </p:nvSpPr>
        <p:spPr bwMode="auto">
          <a:xfrm>
            <a:off x="3" y="547302"/>
            <a:ext cx="18473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endParaRPr lang="pt-BR" altLang="x-none"/>
          </a:p>
        </p:txBody>
      </p:sp>
      <p:sp>
        <p:nvSpPr>
          <p:cNvPr id="23" name="Retângulo 22"/>
          <p:cNvSpPr/>
          <p:nvPr/>
        </p:nvSpPr>
        <p:spPr>
          <a:xfrm>
            <a:off x="987449" y="2940216"/>
            <a:ext cx="8626277" cy="45719"/>
          </a:xfrm>
          <a:prstGeom prst="rect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Retângulo 23"/>
          <p:cNvSpPr/>
          <p:nvPr/>
        </p:nvSpPr>
        <p:spPr>
          <a:xfrm>
            <a:off x="1139849" y="2355758"/>
            <a:ext cx="8626277" cy="45719"/>
          </a:xfrm>
          <a:prstGeom prst="rect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/>
          <p:cNvSpPr txBox="1"/>
          <p:nvPr/>
        </p:nvSpPr>
        <p:spPr>
          <a:xfrm>
            <a:off x="217391" y="619838"/>
            <a:ext cx="25927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i="1" dirty="0" smtClean="0">
                <a:solidFill>
                  <a:schemeClr val="bg2"/>
                </a:solidFill>
              </a:rPr>
              <a:t>Opção por HIIT e VO</a:t>
            </a:r>
            <a:r>
              <a:rPr lang="pt-BR" i="1" baseline="-25000" dirty="0" smtClean="0">
                <a:solidFill>
                  <a:schemeClr val="bg2"/>
                </a:solidFill>
              </a:rPr>
              <a:t>2</a:t>
            </a:r>
            <a:r>
              <a:rPr lang="pt-BR" i="1" dirty="0" smtClean="0">
                <a:solidFill>
                  <a:schemeClr val="bg2"/>
                </a:solidFill>
              </a:rPr>
              <a:t>max</a:t>
            </a:r>
            <a:endParaRPr lang="pt-BR" i="1" dirty="0">
              <a:solidFill>
                <a:schemeClr val="bg2"/>
              </a:solidFill>
            </a:endParaRPr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 rotWithShape="1">
          <a:blip r:embed="rId2"/>
          <a:srcRect t="2684" r="6026" b="4431"/>
          <a:stretch/>
        </p:blipFill>
        <p:spPr>
          <a:xfrm>
            <a:off x="4265052" y="1310467"/>
            <a:ext cx="1440066" cy="1883229"/>
          </a:xfrm>
          <a:prstGeom prst="round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5373" y="1426074"/>
            <a:ext cx="2950028" cy="1652016"/>
          </a:xfrm>
          <a:prstGeom prst="round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68" y="1183744"/>
            <a:ext cx="4102259" cy="3558662"/>
          </a:xfrm>
          <a:prstGeom prst="roundRect">
            <a:avLst>
              <a:gd name="adj" fmla="val 4604"/>
            </a:avLst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8371" y="3299338"/>
            <a:ext cx="5447030" cy="3376819"/>
          </a:xfrm>
          <a:prstGeom prst="roundRect">
            <a:avLst>
              <a:gd name="adj" fmla="val 8052"/>
            </a:avLst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40195" y="5211736"/>
            <a:ext cx="1182093" cy="1570063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1211036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 flipV="1">
            <a:off x="184734" y="590433"/>
            <a:ext cx="8443913" cy="46037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46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endParaRPr lang="pt-BR" altLang="x-none" sz="1300">
              <a:solidFill>
                <a:srgbClr val="FFFFFF"/>
              </a:solidFill>
            </a:endParaRPr>
          </a:p>
        </p:txBody>
      </p:sp>
      <p:sp>
        <p:nvSpPr>
          <p:cNvPr id="8" name="CaixaDeTexto 7"/>
          <p:cNvSpPr txBox="1"/>
          <p:nvPr/>
        </p:nvSpPr>
        <p:spPr>
          <a:xfrm>
            <a:off x="184734" y="161838"/>
            <a:ext cx="865864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pt-BR" sz="2400" b="1" dirty="0" smtClean="0">
                <a:solidFill>
                  <a:srgbClr val="FFFF00"/>
                </a:solidFill>
                <a:ea typeface="Times New Roman" charset="0"/>
                <a:cs typeface="Times New Roman" charset="0"/>
              </a:rPr>
              <a:t>Perguntas de pesquisa</a:t>
            </a:r>
            <a:endParaRPr lang="pt-BR" dirty="0">
              <a:solidFill>
                <a:srgbClr val="FFFF00"/>
              </a:solidFill>
              <a:ea typeface="Times New Roman" charset="0"/>
              <a:cs typeface="Times New Roman" charset="0"/>
            </a:endParaRPr>
          </a:p>
        </p:txBody>
      </p:sp>
      <p:sp>
        <p:nvSpPr>
          <p:cNvPr id="2" name="Rectangle 11"/>
          <p:cNvSpPr>
            <a:spLocks noChangeArrowheads="1"/>
          </p:cNvSpPr>
          <p:nvPr/>
        </p:nvSpPr>
        <p:spPr bwMode="auto">
          <a:xfrm>
            <a:off x="3" y="90102"/>
            <a:ext cx="18473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endParaRPr lang="pt-BR" altLang="x-none"/>
          </a:p>
        </p:txBody>
      </p:sp>
      <p:sp>
        <p:nvSpPr>
          <p:cNvPr id="3" name="Rectangle 12"/>
          <p:cNvSpPr>
            <a:spLocks noChangeArrowheads="1"/>
          </p:cNvSpPr>
          <p:nvPr/>
        </p:nvSpPr>
        <p:spPr bwMode="auto">
          <a:xfrm>
            <a:off x="3" y="547302"/>
            <a:ext cx="18473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endParaRPr lang="pt-BR" altLang="x-none"/>
          </a:p>
        </p:txBody>
      </p:sp>
      <p:sp>
        <p:nvSpPr>
          <p:cNvPr id="23" name="Retângulo 22"/>
          <p:cNvSpPr/>
          <p:nvPr/>
        </p:nvSpPr>
        <p:spPr>
          <a:xfrm>
            <a:off x="987449" y="2940216"/>
            <a:ext cx="8626277" cy="45719"/>
          </a:xfrm>
          <a:prstGeom prst="rect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Retângulo 23"/>
          <p:cNvSpPr/>
          <p:nvPr/>
        </p:nvSpPr>
        <p:spPr>
          <a:xfrm>
            <a:off x="1139849" y="2355758"/>
            <a:ext cx="8626277" cy="45719"/>
          </a:xfrm>
          <a:prstGeom prst="rect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/>
          <p:cNvSpPr txBox="1"/>
          <p:nvPr/>
        </p:nvSpPr>
        <p:spPr>
          <a:xfrm>
            <a:off x="92368" y="1175543"/>
            <a:ext cx="9002486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 err="1" smtClean="0">
                <a:solidFill>
                  <a:srgbClr val="E93AEC"/>
                </a:solidFill>
              </a:rPr>
              <a:t>SRMAs</a:t>
            </a:r>
            <a:r>
              <a:rPr lang="pt-BR" sz="2400" b="1" dirty="0" smtClean="0">
                <a:solidFill>
                  <a:srgbClr val="E93AEC"/>
                </a:solidFill>
              </a:rPr>
              <a:t> publicadas com HIIT e VO</a:t>
            </a:r>
            <a:r>
              <a:rPr lang="pt-BR" sz="2400" b="1" baseline="-25000" dirty="0" smtClean="0">
                <a:solidFill>
                  <a:srgbClr val="E93AEC"/>
                </a:solidFill>
              </a:rPr>
              <a:t>2</a:t>
            </a:r>
            <a:r>
              <a:rPr lang="pt-BR" sz="2400" b="1" dirty="0" smtClean="0">
                <a:solidFill>
                  <a:srgbClr val="E93AEC"/>
                </a:solidFill>
              </a:rPr>
              <a:t>max:</a:t>
            </a:r>
          </a:p>
          <a:p>
            <a:endParaRPr lang="pt-BR" sz="2400" dirty="0">
              <a:solidFill>
                <a:schemeClr val="bg1"/>
              </a:solidFill>
            </a:endParaRPr>
          </a:p>
          <a:p>
            <a:r>
              <a:rPr lang="pt-BR" sz="2400" dirty="0" smtClean="0">
                <a:solidFill>
                  <a:schemeClr val="bg1"/>
                </a:solidFill>
              </a:rPr>
              <a:t>	</a:t>
            </a:r>
            <a:r>
              <a:rPr lang="pt-BR" sz="2400" dirty="0" smtClean="0">
                <a:solidFill>
                  <a:schemeClr val="bg1"/>
                </a:solidFill>
                <a:sym typeface="Wingdings"/>
              </a:rPr>
              <a:t> Qual é o perfil </a:t>
            </a:r>
            <a:r>
              <a:rPr lang="pt-BR" sz="2400" dirty="0" err="1" smtClean="0">
                <a:solidFill>
                  <a:schemeClr val="bg1"/>
                </a:solidFill>
                <a:sym typeface="Wingdings"/>
              </a:rPr>
              <a:t>bibliométrico</a:t>
            </a:r>
            <a:r>
              <a:rPr lang="pt-BR" sz="2400" dirty="0" smtClean="0">
                <a:solidFill>
                  <a:schemeClr val="bg1"/>
                </a:solidFill>
                <a:sym typeface="Wingdings"/>
              </a:rPr>
              <a:t>?</a:t>
            </a:r>
          </a:p>
          <a:p>
            <a:endParaRPr lang="pt-BR" sz="2400" dirty="0">
              <a:solidFill>
                <a:schemeClr val="bg1"/>
              </a:solidFill>
              <a:sym typeface="Wingdings"/>
            </a:endParaRPr>
          </a:p>
          <a:p>
            <a:r>
              <a:rPr lang="pt-BR" sz="2400" dirty="0">
                <a:solidFill>
                  <a:schemeClr val="bg1"/>
                </a:solidFill>
                <a:sym typeface="Wingdings"/>
              </a:rPr>
              <a:t>	</a:t>
            </a:r>
            <a:r>
              <a:rPr lang="pt-BR" sz="2400" dirty="0" smtClean="0">
                <a:solidFill>
                  <a:schemeClr val="bg1"/>
                </a:solidFill>
                <a:sym typeface="Wingdings"/>
              </a:rPr>
              <a:t> Qual a qualidade metodológica?</a:t>
            </a:r>
          </a:p>
          <a:p>
            <a:endParaRPr lang="pt-BR" sz="2400" dirty="0" smtClean="0">
              <a:solidFill>
                <a:schemeClr val="bg1"/>
              </a:solidFill>
              <a:sym typeface="Wingdings"/>
            </a:endParaRPr>
          </a:p>
          <a:p>
            <a:r>
              <a:rPr lang="pt-BR" sz="2400" dirty="0" smtClean="0">
                <a:solidFill>
                  <a:schemeClr val="bg1"/>
                </a:solidFill>
                <a:sym typeface="Wingdings"/>
              </a:rPr>
              <a:t>	 Qual é a qualidade de relato?</a:t>
            </a:r>
          </a:p>
          <a:p>
            <a:endParaRPr lang="pt-BR" sz="2400" dirty="0" smtClean="0">
              <a:solidFill>
                <a:schemeClr val="bg1"/>
              </a:solidFill>
              <a:sym typeface="Wingdings"/>
            </a:endParaRPr>
          </a:p>
          <a:p>
            <a:pPr marL="892175" indent="-892175"/>
            <a:r>
              <a:rPr lang="pt-BR" sz="2400" dirty="0">
                <a:solidFill>
                  <a:schemeClr val="bg1"/>
                </a:solidFill>
                <a:sym typeface="Wingdings"/>
              </a:rPr>
              <a:t>	</a:t>
            </a:r>
            <a:r>
              <a:rPr lang="pt-BR" sz="2400" dirty="0" smtClean="0">
                <a:solidFill>
                  <a:schemeClr val="bg1"/>
                </a:solidFill>
                <a:sym typeface="Wingdings"/>
              </a:rPr>
              <a:t> Há alguma futilidade ou sobreposição de resultados existentes?</a:t>
            </a:r>
          </a:p>
          <a:p>
            <a:pPr marL="892175" indent="-892175"/>
            <a:endParaRPr lang="pt-BR" sz="2400" dirty="0" smtClean="0">
              <a:solidFill>
                <a:schemeClr val="bg1"/>
              </a:solidFill>
              <a:sym typeface="Wingdings"/>
            </a:endParaRPr>
          </a:p>
          <a:p>
            <a:r>
              <a:rPr lang="pt-BR" sz="2400" dirty="0">
                <a:solidFill>
                  <a:schemeClr val="bg1"/>
                </a:solidFill>
                <a:sym typeface="Wingdings"/>
              </a:rPr>
              <a:t>	</a:t>
            </a:r>
            <a:r>
              <a:rPr lang="pt-BR" sz="2400" dirty="0" smtClean="0">
                <a:solidFill>
                  <a:schemeClr val="bg1"/>
                </a:solidFill>
                <a:sym typeface="Wingdings"/>
              </a:rPr>
              <a:t> Há viés de interpretação por parte dos autores?</a:t>
            </a:r>
            <a:endParaRPr lang="pt-BR" sz="2400" dirty="0" smtClean="0">
              <a:solidFill>
                <a:schemeClr val="bg1"/>
              </a:solidFill>
            </a:endParaRPr>
          </a:p>
          <a:p>
            <a:endParaRPr lang="pt-BR" sz="2400" dirty="0">
              <a:solidFill>
                <a:schemeClr val="bg1"/>
              </a:solidFill>
            </a:endParaRPr>
          </a:p>
          <a:p>
            <a:r>
              <a:rPr lang="pt-BR" sz="2400" dirty="0" smtClean="0">
                <a:solidFill>
                  <a:schemeClr val="bg1"/>
                </a:solidFill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2065259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 flipV="1">
            <a:off x="184734" y="590433"/>
            <a:ext cx="8443913" cy="46037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46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endParaRPr lang="pt-BR" altLang="x-none" sz="1300">
              <a:solidFill>
                <a:srgbClr val="FFFFFF"/>
              </a:solidFill>
            </a:endParaRPr>
          </a:p>
        </p:txBody>
      </p:sp>
      <p:sp>
        <p:nvSpPr>
          <p:cNvPr id="8" name="CaixaDeTexto 7"/>
          <p:cNvSpPr txBox="1"/>
          <p:nvPr/>
        </p:nvSpPr>
        <p:spPr>
          <a:xfrm>
            <a:off x="184734" y="161838"/>
            <a:ext cx="865864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pt-BR" sz="2400" b="1" dirty="0" smtClean="0">
                <a:solidFill>
                  <a:srgbClr val="FFFF00"/>
                </a:solidFill>
                <a:ea typeface="Times New Roman" charset="0"/>
                <a:cs typeface="Times New Roman" charset="0"/>
              </a:rPr>
              <a:t>Objetivos</a:t>
            </a:r>
            <a:endParaRPr lang="pt-BR" dirty="0">
              <a:solidFill>
                <a:srgbClr val="FFFF00"/>
              </a:solidFill>
              <a:ea typeface="Times New Roman" charset="0"/>
              <a:cs typeface="Times New Roman" charset="0"/>
            </a:endParaRPr>
          </a:p>
        </p:txBody>
      </p:sp>
      <p:sp>
        <p:nvSpPr>
          <p:cNvPr id="2" name="Rectangle 11"/>
          <p:cNvSpPr>
            <a:spLocks noChangeArrowheads="1"/>
          </p:cNvSpPr>
          <p:nvPr/>
        </p:nvSpPr>
        <p:spPr bwMode="auto">
          <a:xfrm>
            <a:off x="3" y="90102"/>
            <a:ext cx="18473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endParaRPr lang="pt-BR" altLang="x-none"/>
          </a:p>
        </p:txBody>
      </p:sp>
      <p:sp>
        <p:nvSpPr>
          <p:cNvPr id="3" name="Rectangle 12"/>
          <p:cNvSpPr>
            <a:spLocks noChangeArrowheads="1"/>
          </p:cNvSpPr>
          <p:nvPr/>
        </p:nvSpPr>
        <p:spPr bwMode="auto">
          <a:xfrm>
            <a:off x="3" y="547302"/>
            <a:ext cx="18473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endParaRPr lang="pt-BR" altLang="x-none"/>
          </a:p>
        </p:txBody>
      </p:sp>
      <p:sp>
        <p:nvSpPr>
          <p:cNvPr id="23" name="Retângulo 22"/>
          <p:cNvSpPr/>
          <p:nvPr/>
        </p:nvSpPr>
        <p:spPr>
          <a:xfrm>
            <a:off x="987449" y="2940216"/>
            <a:ext cx="8626277" cy="45719"/>
          </a:xfrm>
          <a:prstGeom prst="rect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Retângulo 23"/>
          <p:cNvSpPr/>
          <p:nvPr/>
        </p:nvSpPr>
        <p:spPr>
          <a:xfrm>
            <a:off x="1139849" y="2355758"/>
            <a:ext cx="8626277" cy="45719"/>
          </a:xfrm>
          <a:prstGeom prst="rect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/>
          <p:cNvSpPr txBox="1"/>
          <p:nvPr/>
        </p:nvSpPr>
        <p:spPr>
          <a:xfrm>
            <a:off x="92368" y="1252896"/>
            <a:ext cx="9002486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 err="1" smtClean="0">
                <a:solidFill>
                  <a:srgbClr val="E93AEC"/>
                </a:solidFill>
              </a:rPr>
              <a:t>SRMAs</a:t>
            </a:r>
            <a:r>
              <a:rPr lang="pt-BR" sz="2400" b="1" dirty="0" smtClean="0">
                <a:solidFill>
                  <a:srgbClr val="E93AEC"/>
                </a:solidFill>
              </a:rPr>
              <a:t> publicadas com HIIT e VO</a:t>
            </a:r>
            <a:r>
              <a:rPr lang="pt-BR" sz="2400" b="1" baseline="-25000" dirty="0" smtClean="0">
                <a:solidFill>
                  <a:srgbClr val="E93AEC"/>
                </a:solidFill>
              </a:rPr>
              <a:t>2</a:t>
            </a:r>
            <a:r>
              <a:rPr lang="pt-BR" sz="2400" b="1" dirty="0" smtClean="0">
                <a:solidFill>
                  <a:srgbClr val="E93AEC"/>
                </a:solidFill>
              </a:rPr>
              <a:t>max:</a:t>
            </a:r>
          </a:p>
          <a:p>
            <a:endParaRPr lang="pt-BR" sz="2400" dirty="0">
              <a:solidFill>
                <a:schemeClr val="bg1"/>
              </a:solidFill>
            </a:endParaRPr>
          </a:p>
          <a:p>
            <a:r>
              <a:rPr lang="pt-BR" sz="2400" dirty="0" smtClean="0">
                <a:solidFill>
                  <a:schemeClr val="bg1"/>
                </a:solidFill>
              </a:rPr>
              <a:t>	</a:t>
            </a:r>
            <a:r>
              <a:rPr lang="pt-BR" sz="2400" dirty="0" smtClean="0">
                <a:solidFill>
                  <a:schemeClr val="bg1"/>
                </a:solidFill>
                <a:sym typeface="Wingdings"/>
              </a:rPr>
              <a:t> Descrever o perfil epidemiológico e </a:t>
            </a:r>
            <a:r>
              <a:rPr lang="pt-BR" sz="2400" dirty="0" err="1" smtClean="0">
                <a:solidFill>
                  <a:schemeClr val="bg1"/>
                </a:solidFill>
                <a:sym typeface="Wingdings"/>
              </a:rPr>
              <a:t>bibliométrico</a:t>
            </a:r>
            <a:r>
              <a:rPr lang="pt-BR" sz="2400" dirty="0" smtClean="0">
                <a:solidFill>
                  <a:schemeClr val="bg1"/>
                </a:solidFill>
                <a:sym typeface="Wingdings"/>
              </a:rPr>
              <a:t>;</a:t>
            </a:r>
          </a:p>
          <a:p>
            <a:endParaRPr lang="pt-BR" sz="2400" dirty="0">
              <a:solidFill>
                <a:schemeClr val="bg1"/>
              </a:solidFill>
              <a:sym typeface="Wingdings"/>
            </a:endParaRPr>
          </a:p>
          <a:p>
            <a:r>
              <a:rPr lang="pt-BR" sz="2400" dirty="0">
                <a:solidFill>
                  <a:schemeClr val="bg1"/>
                </a:solidFill>
                <a:sym typeface="Wingdings"/>
              </a:rPr>
              <a:t>	</a:t>
            </a:r>
            <a:r>
              <a:rPr lang="pt-BR" sz="2400" dirty="0" smtClean="0">
                <a:solidFill>
                  <a:schemeClr val="bg1"/>
                </a:solidFill>
                <a:sym typeface="Wingdings"/>
              </a:rPr>
              <a:t> Descrever e medir a qualidade metodológica;</a:t>
            </a:r>
          </a:p>
          <a:p>
            <a:endParaRPr lang="pt-BR" sz="2400" dirty="0" smtClean="0">
              <a:solidFill>
                <a:schemeClr val="bg1"/>
              </a:solidFill>
              <a:sym typeface="Wingdings"/>
            </a:endParaRPr>
          </a:p>
          <a:p>
            <a:r>
              <a:rPr lang="pt-BR" sz="2400" dirty="0" smtClean="0">
                <a:solidFill>
                  <a:schemeClr val="bg1"/>
                </a:solidFill>
                <a:sym typeface="Wingdings"/>
              </a:rPr>
              <a:t>	 Descrever e medir a qualidade de relato;</a:t>
            </a:r>
          </a:p>
          <a:p>
            <a:endParaRPr lang="pt-BR" sz="2400" dirty="0" smtClean="0">
              <a:solidFill>
                <a:schemeClr val="bg1"/>
              </a:solidFill>
              <a:sym typeface="Wingdings"/>
            </a:endParaRPr>
          </a:p>
          <a:p>
            <a:pPr marL="892175" indent="-892175"/>
            <a:r>
              <a:rPr lang="pt-BR" sz="2400" dirty="0">
                <a:solidFill>
                  <a:schemeClr val="bg1"/>
                </a:solidFill>
                <a:sym typeface="Wingdings"/>
              </a:rPr>
              <a:t>	</a:t>
            </a:r>
            <a:r>
              <a:rPr lang="pt-BR" sz="2400" dirty="0" smtClean="0">
                <a:solidFill>
                  <a:schemeClr val="bg1"/>
                </a:solidFill>
                <a:sym typeface="Wingdings"/>
              </a:rPr>
              <a:t> Medir futilidade, sobreposição ou divergência de resultados;</a:t>
            </a:r>
          </a:p>
          <a:p>
            <a:pPr marL="892175" indent="-892175"/>
            <a:endParaRPr lang="pt-BR" sz="2400" dirty="0" smtClean="0">
              <a:solidFill>
                <a:schemeClr val="bg1"/>
              </a:solidFill>
              <a:sym typeface="Wingdings"/>
            </a:endParaRPr>
          </a:p>
          <a:p>
            <a:r>
              <a:rPr lang="pt-BR" sz="2400" dirty="0">
                <a:solidFill>
                  <a:schemeClr val="bg1"/>
                </a:solidFill>
                <a:sym typeface="Wingdings"/>
              </a:rPr>
              <a:t>	</a:t>
            </a:r>
            <a:r>
              <a:rPr lang="pt-BR" sz="2400" dirty="0" smtClean="0">
                <a:solidFill>
                  <a:schemeClr val="bg1"/>
                </a:solidFill>
                <a:sym typeface="Wingdings"/>
              </a:rPr>
              <a:t> Medir viés de interpretação (</a:t>
            </a:r>
            <a:r>
              <a:rPr lang="pt-BR" sz="2400" i="1" dirty="0" smtClean="0">
                <a:solidFill>
                  <a:schemeClr val="bg1"/>
                </a:solidFill>
                <a:sym typeface="Wingdings"/>
              </a:rPr>
              <a:t>spin</a:t>
            </a:r>
            <a:r>
              <a:rPr lang="pt-BR" sz="2400" dirty="0" smtClean="0">
                <a:solidFill>
                  <a:schemeClr val="bg1"/>
                </a:solidFill>
                <a:sym typeface="Wingdings"/>
              </a:rPr>
              <a:t>) autoral.</a:t>
            </a:r>
            <a:endParaRPr lang="pt-BR" sz="2400" dirty="0" smtClean="0">
              <a:solidFill>
                <a:schemeClr val="bg1"/>
              </a:solidFill>
            </a:endParaRPr>
          </a:p>
          <a:p>
            <a:endParaRPr lang="pt-BR" sz="2400" dirty="0">
              <a:solidFill>
                <a:schemeClr val="bg1"/>
              </a:solidFill>
            </a:endParaRPr>
          </a:p>
          <a:p>
            <a:r>
              <a:rPr lang="pt-BR" sz="2400" dirty="0" smtClean="0">
                <a:solidFill>
                  <a:schemeClr val="bg1"/>
                </a:solidFill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940877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 flipV="1">
            <a:off x="184734" y="590433"/>
            <a:ext cx="8443913" cy="46037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46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endParaRPr lang="pt-BR" altLang="x-none" sz="1300">
              <a:solidFill>
                <a:srgbClr val="FFFFFF"/>
              </a:solidFill>
            </a:endParaRPr>
          </a:p>
        </p:txBody>
      </p:sp>
      <p:sp>
        <p:nvSpPr>
          <p:cNvPr id="8" name="CaixaDeTexto 7"/>
          <p:cNvSpPr txBox="1"/>
          <p:nvPr/>
        </p:nvSpPr>
        <p:spPr>
          <a:xfrm>
            <a:off x="184734" y="161838"/>
            <a:ext cx="865864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pt-BR" sz="2400" b="1" dirty="0" smtClean="0">
                <a:solidFill>
                  <a:srgbClr val="FFFF00"/>
                </a:solidFill>
                <a:ea typeface="Times New Roman" charset="0"/>
                <a:cs typeface="Times New Roman" charset="0"/>
              </a:rPr>
              <a:t>Hipóteses</a:t>
            </a:r>
            <a:endParaRPr lang="pt-BR" dirty="0">
              <a:solidFill>
                <a:srgbClr val="FFFF00"/>
              </a:solidFill>
              <a:ea typeface="Times New Roman" charset="0"/>
              <a:cs typeface="Times New Roman" charset="0"/>
            </a:endParaRPr>
          </a:p>
        </p:txBody>
      </p:sp>
      <p:sp>
        <p:nvSpPr>
          <p:cNvPr id="2" name="Rectangle 11"/>
          <p:cNvSpPr>
            <a:spLocks noChangeArrowheads="1"/>
          </p:cNvSpPr>
          <p:nvPr/>
        </p:nvSpPr>
        <p:spPr bwMode="auto">
          <a:xfrm>
            <a:off x="3" y="90102"/>
            <a:ext cx="18473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endParaRPr lang="pt-BR" altLang="x-none"/>
          </a:p>
        </p:txBody>
      </p:sp>
      <p:sp>
        <p:nvSpPr>
          <p:cNvPr id="3" name="Rectangle 12"/>
          <p:cNvSpPr>
            <a:spLocks noChangeArrowheads="1"/>
          </p:cNvSpPr>
          <p:nvPr/>
        </p:nvSpPr>
        <p:spPr bwMode="auto">
          <a:xfrm>
            <a:off x="3" y="547302"/>
            <a:ext cx="18473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endParaRPr lang="pt-BR" altLang="x-none"/>
          </a:p>
        </p:txBody>
      </p:sp>
      <p:sp>
        <p:nvSpPr>
          <p:cNvPr id="23" name="Retângulo 22"/>
          <p:cNvSpPr/>
          <p:nvPr/>
        </p:nvSpPr>
        <p:spPr>
          <a:xfrm>
            <a:off x="987449" y="2940216"/>
            <a:ext cx="8626277" cy="45719"/>
          </a:xfrm>
          <a:prstGeom prst="rect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Retângulo 23"/>
          <p:cNvSpPr/>
          <p:nvPr/>
        </p:nvSpPr>
        <p:spPr>
          <a:xfrm>
            <a:off x="1139849" y="2355758"/>
            <a:ext cx="8626277" cy="45719"/>
          </a:xfrm>
          <a:prstGeom prst="rect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/>
          <p:cNvSpPr txBox="1"/>
          <p:nvPr/>
        </p:nvSpPr>
        <p:spPr>
          <a:xfrm>
            <a:off x="-27375" y="2340315"/>
            <a:ext cx="900248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 smtClean="0">
                <a:solidFill>
                  <a:schemeClr val="bg1"/>
                </a:solidFill>
              </a:rPr>
              <a:t>Nós </a:t>
            </a:r>
            <a:r>
              <a:rPr lang="pt-BR" sz="2400" b="1" dirty="0" err="1" smtClean="0">
                <a:solidFill>
                  <a:schemeClr val="bg1"/>
                </a:solidFill>
              </a:rPr>
              <a:t>hipotetizamos</a:t>
            </a:r>
            <a:r>
              <a:rPr lang="pt-BR" sz="2400" b="1" dirty="0" smtClean="0">
                <a:solidFill>
                  <a:schemeClr val="bg1"/>
                </a:solidFill>
              </a:rPr>
              <a:t> que as referidas </a:t>
            </a:r>
            <a:r>
              <a:rPr lang="pt-BR" sz="2400" b="1" dirty="0" err="1" smtClean="0">
                <a:solidFill>
                  <a:schemeClr val="bg1"/>
                </a:solidFill>
              </a:rPr>
              <a:t>SRMAs</a:t>
            </a:r>
            <a:r>
              <a:rPr lang="pt-BR" sz="2400" b="1" dirty="0" smtClean="0">
                <a:solidFill>
                  <a:schemeClr val="bg1"/>
                </a:solidFill>
              </a:rPr>
              <a:t> apresentarão baixa a moderada qualidade metodológica, assim como em nível de relato. </a:t>
            </a:r>
            <a:r>
              <a:rPr lang="pt-BR" sz="2400" b="1" dirty="0" err="1" smtClean="0">
                <a:solidFill>
                  <a:schemeClr val="bg1"/>
                </a:solidFill>
              </a:rPr>
              <a:t>Hipotetizamos</a:t>
            </a:r>
            <a:r>
              <a:rPr lang="pt-BR" sz="2400" b="1" dirty="0" smtClean="0">
                <a:solidFill>
                  <a:schemeClr val="bg1"/>
                </a:solidFill>
              </a:rPr>
              <a:t> também possível sobreposição de resultados e futilidade em </a:t>
            </a:r>
            <a:r>
              <a:rPr lang="pt-BR" sz="2400" b="1" dirty="0" err="1" smtClean="0">
                <a:solidFill>
                  <a:schemeClr val="bg1"/>
                </a:solidFill>
              </a:rPr>
              <a:t>SRMAs</a:t>
            </a:r>
            <a:r>
              <a:rPr lang="pt-BR" sz="2400" b="1" dirty="0" smtClean="0">
                <a:solidFill>
                  <a:schemeClr val="bg1"/>
                </a:solidFill>
              </a:rPr>
              <a:t> com mesmo delineamento. Por fim, </a:t>
            </a:r>
            <a:r>
              <a:rPr lang="pt-BR" sz="2400" b="1" dirty="0" err="1" smtClean="0">
                <a:solidFill>
                  <a:schemeClr val="bg1"/>
                </a:solidFill>
              </a:rPr>
              <a:t>hipotetizamos</a:t>
            </a:r>
            <a:r>
              <a:rPr lang="pt-BR" sz="2400" b="1" dirty="0" smtClean="0">
                <a:solidFill>
                  <a:schemeClr val="bg1"/>
                </a:solidFill>
              </a:rPr>
              <a:t> a presença de viés de interpretação por parte dos autores em seus próprios trabalhos.</a:t>
            </a:r>
            <a:endParaRPr lang="pt-BR" sz="2400" dirty="0">
              <a:solidFill>
                <a:schemeClr val="bg1"/>
              </a:solidFill>
            </a:endParaRPr>
          </a:p>
          <a:p>
            <a:pPr algn="ctr"/>
            <a:r>
              <a:rPr lang="pt-BR" sz="2400" dirty="0" smtClean="0">
                <a:solidFill>
                  <a:schemeClr val="bg1"/>
                </a:solidFill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681941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 flipV="1">
            <a:off x="217098" y="808463"/>
            <a:ext cx="8443913" cy="46037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46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endParaRPr lang="pt-BR" altLang="x-none" sz="1300">
              <a:solidFill>
                <a:srgbClr val="FFFFFF"/>
              </a:solidFill>
            </a:endParaRPr>
          </a:p>
        </p:txBody>
      </p:sp>
      <p:sp>
        <p:nvSpPr>
          <p:cNvPr id="8" name="CaixaDeTexto 7"/>
          <p:cNvSpPr txBox="1"/>
          <p:nvPr/>
        </p:nvSpPr>
        <p:spPr>
          <a:xfrm>
            <a:off x="184734" y="269725"/>
            <a:ext cx="865864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pt-BR" sz="3200" b="1" dirty="0" smtClean="0">
                <a:solidFill>
                  <a:srgbClr val="FFFF00"/>
                </a:solidFill>
                <a:ea typeface="Times New Roman" charset="0"/>
                <a:cs typeface="Times New Roman" charset="0"/>
              </a:rPr>
              <a:t>Grau de evidência na </a:t>
            </a:r>
            <a:r>
              <a:rPr lang="pt-BR" sz="3200" b="1" smtClean="0">
                <a:solidFill>
                  <a:srgbClr val="FFFF00"/>
                </a:solidFill>
                <a:ea typeface="Times New Roman" charset="0"/>
                <a:cs typeface="Times New Roman" charset="0"/>
              </a:rPr>
              <a:t>Epidemiologia Clínica</a:t>
            </a:r>
            <a:endParaRPr lang="pt-BR" sz="2400" dirty="0">
              <a:solidFill>
                <a:srgbClr val="FFFF00"/>
              </a:solidFill>
              <a:ea typeface="Times New Roman" charset="0"/>
              <a:cs typeface="Times New Roman" charset="0"/>
            </a:endParaRPr>
          </a:p>
        </p:txBody>
      </p:sp>
      <p:sp>
        <p:nvSpPr>
          <p:cNvPr id="2" name="Rectangle 11"/>
          <p:cNvSpPr>
            <a:spLocks noChangeArrowheads="1"/>
          </p:cNvSpPr>
          <p:nvPr/>
        </p:nvSpPr>
        <p:spPr bwMode="auto">
          <a:xfrm>
            <a:off x="3" y="90102"/>
            <a:ext cx="18473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endParaRPr lang="pt-BR" altLang="x-none"/>
          </a:p>
        </p:txBody>
      </p:sp>
      <p:sp>
        <p:nvSpPr>
          <p:cNvPr id="3" name="Rectangle 12"/>
          <p:cNvSpPr>
            <a:spLocks noChangeArrowheads="1"/>
          </p:cNvSpPr>
          <p:nvPr/>
        </p:nvSpPr>
        <p:spPr bwMode="auto">
          <a:xfrm>
            <a:off x="3" y="547302"/>
            <a:ext cx="18473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endParaRPr lang="pt-BR" altLang="x-none"/>
          </a:p>
        </p:txBody>
      </p:sp>
      <p:sp>
        <p:nvSpPr>
          <p:cNvPr id="9" name="CaixaDeTexto 8"/>
          <p:cNvSpPr txBox="1"/>
          <p:nvPr/>
        </p:nvSpPr>
        <p:spPr>
          <a:xfrm>
            <a:off x="217098" y="816922"/>
            <a:ext cx="25985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i="1" smtClean="0">
                <a:solidFill>
                  <a:schemeClr val="bg1"/>
                </a:solidFill>
              </a:rPr>
              <a:t>Pirâmide de Oxford</a:t>
            </a:r>
            <a:endParaRPr lang="pt-BR" sz="2400" i="1" dirty="0">
              <a:solidFill>
                <a:schemeClr val="bg1"/>
              </a:solidFill>
            </a:endParaRPr>
          </a:p>
        </p:txBody>
      </p:sp>
      <p:sp>
        <p:nvSpPr>
          <p:cNvPr id="11" name="Triângulo 10"/>
          <p:cNvSpPr/>
          <p:nvPr/>
        </p:nvSpPr>
        <p:spPr>
          <a:xfrm>
            <a:off x="313154" y="1164633"/>
            <a:ext cx="8693060" cy="5070192"/>
          </a:xfrm>
          <a:prstGeom prst="triangle">
            <a:avLst/>
          </a:prstGeom>
          <a:solidFill>
            <a:srgbClr val="E93AE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/>
          <p:cNvSpPr/>
          <p:nvPr/>
        </p:nvSpPr>
        <p:spPr>
          <a:xfrm>
            <a:off x="217098" y="5688064"/>
            <a:ext cx="8626277" cy="45719"/>
          </a:xfrm>
          <a:prstGeom prst="rect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etângulo 18"/>
          <p:cNvSpPr/>
          <p:nvPr/>
        </p:nvSpPr>
        <p:spPr>
          <a:xfrm>
            <a:off x="379937" y="5176414"/>
            <a:ext cx="8626277" cy="45719"/>
          </a:xfrm>
          <a:prstGeom prst="rect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Retângulo 19"/>
          <p:cNvSpPr/>
          <p:nvPr/>
        </p:nvSpPr>
        <p:spPr>
          <a:xfrm>
            <a:off x="517723" y="4629653"/>
            <a:ext cx="8626277" cy="45719"/>
          </a:xfrm>
          <a:prstGeom prst="rect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Retângulo 20"/>
          <p:cNvSpPr/>
          <p:nvPr/>
        </p:nvSpPr>
        <p:spPr>
          <a:xfrm>
            <a:off x="670123" y="4078585"/>
            <a:ext cx="8626277" cy="45719"/>
          </a:xfrm>
          <a:prstGeom prst="rect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Retângulo 21"/>
          <p:cNvSpPr/>
          <p:nvPr/>
        </p:nvSpPr>
        <p:spPr>
          <a:xfrm>
            <a:off x="822523" y="3516986"/>
            <a:ext cx="8626277" cy="45719"/>
          </a:xfrm>
          <a:prstGeom prst="rect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Retângulo 22"/>
          <p:cNvSpPr/>
          <p:nvPr/>
        </p:nvSpPr>
        <p:spPr>
          <a:xfrm>
            <a:off x="987449" y="2940216"/>
            <a:ext cx="8626277" cy="45719"/>
          </a:xfrm>
          <a:prstGeom prst="rect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Retângulo 23"/>
          <p:cNvSpPr/>
          <p:nvPr/>
        </p:nvSpPr>
        <p:spPr>
          <a:xfrm>
            <a:off x="1139849" y="2355758"/>
            <a:ext cx="8626277" cy="45719"/>
          </a:xfrm>
          <a:prstGeom prst="rect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CaixaDeTexto 14"/>
          <p:cNvSpPr txBox="1"/>
          <p:nvPr/>
        </p:nvSpPr>
        <p:spPr>
          <a:xfrm>
            <a:off x="1855007" y="5743899"/>
            <a:ext cx="58503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 smtClean="0">
                <a:solidFill>
                  <a:schemeClr val="bg2"/>
                </a:solidFill>
              </a:rPr>
              <a:t>Opinião de Especialista, </a:t>
            </a:r>
            <a:r>
              <a:rPr lang="pt-BR" sz="2400" b="1" smtClean="0">
                <a:solidFill>
                  <a:schemeClr val="bg2"/>
                </a:solidFill>
              </a:rPr>
              <a:t>Evidência Anedótica</a:t>
            </a:r>
            <a:endParaRPr lang="pt-BR" sz="2400" b="1">
              <a:solidFill>
                <a:schemeClr val="bg2"/>
              </a:solidFill>
            </a:endParaRPr>
          </a:p>
        </p:txBody>
      </p:sp>
      <p:sp>
        <p:nvSpPr>
          <p:cNvPr id="26" name="CaixaDeTexto 25"/>
          <p:cNvSpPr txBox="1"/>
          <p:nvPr/>
        </p:nvSpPr>
        <p:spPr>
          <a:xfrm>
            <a:off x="3776414" y="4700771"/>
            <a:ext cx="19752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 smtClean="0">
                <a:solidFill>
                  <a:schemeClr val="bg2"/>
                </a:solidFill>
              </a:rPr>
              <a:t>Série de casos</a:t>
            </a:r>
            <a:endParaRPr lang="pt-BR" sz="2400" b="1" dirty="0">
              <a:solidFill>
                <a:schemeClr val="bg2"/>
              </a:solidFill>
            </a:endParaRPr>
          </a:p>
        </p:txBody>
      </p:sp>
      <p:sp>
        <p:nvSpPr>
          <p:cNvPr id="27" name="CaixaDeTexto 26"/>
          <p:cNvSpPr txBox="1"/>
          <p:nvPr/>
        </p:nvSpPr>
        <p:spPr>
          <a:xfrm>
            <a:off x="3726122" y="5214990"/>
            <a:ext cx="20295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smtClean="0">
                <a:solidFill>
                  <a:schemeClr val="bg2"/>
                </a:solidFill>
              </a:rPr>
              <a:t>Relato de caso</a:t>
            </a:r>
            <a:endParaRPr lang="pt-BR" sz="2400" b="1">
              <a:solidFill>
                <a:schemeClr val="bg2"/>
              </a:solidFill>
            </a:endParaRPr>
          </a:p>
        </p:txBody>
      </p:sp>
      <p:sp>
        <p:nvSpPr>
          <p:cNvPr id="18" name="CaixaDeTexto 17"/>
          <p:cNvSpPr txBox="1"/>
          <p:nvPr/>
        </p:nvSpPr>
        <p:spPr>
          <a:xfrm>
            <a:off x="3545069" y="4156115"/>
            <a:ext cx="23923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 smtClean="0">
                <a:solidFill>
                  <a:schemeClr val="bg2"/>
                </a:solidFill>
              </a:rPr>
              <a:t>Casos </a:t>
            </a:r>
            <a:r>
              <a:rPr lang="pt-BR" sz="2400" b="1" smtClean="0">
                <a:solidFill>
                  <a:schemeClr val="bg2"/>
                </a:solidFill>
              </a:rPr>
              <a:t>e controles</a:t>
            </a:r>
            <a:endParaRPr lang="pt-BR" sz="2400" b="1" dirty="0">
              <a:solidFill>
                <a:schemeClr val="bg2"/>
              </a:solidFill>
            </a:endParaRPr>
          </a:p>
        </p:txBody>
      </p:sp>
      <p:sp>
        <p:nvSpPr>
          <p:cNvPr id="29" name="CaixaDeTexto 28"/>
          <p:cNvSpPr txBox="1"/>
          <p:nvPr/>
        </p:nvSpPr>
        <p:spPr>
          <a:xfrm>
            <a:off x="4107175" y="3592227"/>
            <a:ext cx="11700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smtClean="0">
                <a:solidFill>
                  <a:schemeClr val="bg2"/>
                </a:solidFill>
              </a:rPr>
              <a:t>Coortes</a:t>
            </a:r>
            <a:endParaRPr lang="pt-BR" sz="2400" b="1" dirty="0">
              <a:solidFill>
                <a:schemeClr val="bg2"/>
              </a:solidFill>
            </a:endParaRPr>
          </a:p>
        </p:txBody>
      </p:sp>
      <p:sp>
        <p:nvSpPr>
          <p:cNvPr id="25" name="CaixaDeTexto 24"/>
          <p:cNvSpPr txBox="1"/>
          <p:nvPr/>
        </p:nvSpPr>
        <p:spPr>
          <a:xfrm>
            <a:off x="4371552" y="3004689"/>
            <a:ext cx="6179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smtClean="0">
                <a:solidFill>
                  <a:schemeClr val="bg2"/>
                </a:solidFill>
              </a:rPr>
              <a:t>ECs</a:t>
            </a:r>
            <a:endParaRPr lang="pt-BR" sz="2400" b="1" dirty="0">
              <a:solidFill>
                <a:schemeClr val="bg2"/>
              </a:solidFill>
            </a:endParaRPr>
          </a:p>
        </p:txBody>
      </p:sp>
      <p:sp>
        <p:nvSpPr>
          <p:cNvPr id="31" name="CaixaDeTexto 30"/>
          <p:cNvSpPr txBox="1"/>
          <p:nvPr/>
        </p:nvSpPr>
        <p:spPr>
          <a:xfrm>
            <a:off x="4284693" y="2412211"/>
            <a:ext cx="1701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smtClean="0">
                <a:solidFill>
                  <a:schemeClr val="bg2"/>
                </a:solidFill>
              </a:rPr>
              <a:t>ECRs</a:t>
            </a:r>
            <a:endParaRPr lang="pt-BR" sz="2400" b="1" dirty="0">
              <a:solidFill>
                <a:schemeClr val="bg2"/>
              </a:solidFill>
            </a:endParaRPr>
          </a:p>
        </p:txBody>
      </p:sp>
      <p:sp>
        <p:nvSpPr>
          <p:cNvPr id="28" name="CaixaDeTexto 27"/>
          <p:cNvSpPr txBox="1"/>
          <p:nvPr/>
        </p:nvSpPr>
        <p:spPr>
          <a:xfrm>
            <a:off x="4147678" y="1758233"/>
            <a:ext cx="10823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smtClean="0">
                <a:solidFill>
                  <a:schemeClr val="bg2"/>
                </a:solidFill>
              </a:rPr>
              <a:t>SRMAs</a:t>
            </a:r>
            <a:endParaRPr lang="pt-BR" sz="2400" b="1" dirty="0">
              <a:solidFill>
                <a:schemeClr val="bg2"/>
              </a:solidFill>
            </a:endParaRPr>
          </a:p>
        </p:txBody>
      </p:sp>
      <p:sp>
        <p:nvSpPr>
          <p:cNvPr id="30" name="Seta para a Esquerda e para Cima 29"/>
          <p:cNvSpPr/>
          <p:nvPr/>
        </p:nvSpPr>
        <p:spPr>
          <a:xfrm rot="16200000">
            <a:off x="5253606" y="1465795"/>
            <a:ext cx="1182642" cy="1079089"/>
          </a:xfrm>
          <a:prstGeom prst="leftUpArrow">
            <a:avLst>
              <a:gd name="adj1" fmla="val 12527"/>
              <a:gd name="adj2" fmla="val 25000"/>
              <a:gd name="adj3" fmla="val 3710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CaixaDeTexto 31"/>
          <p:cNvSpPr txBox="1"/>
          <p:nvPr/>
        </p:nvSpPr>
        <p:spPr>
          <a:xfrm>
            <a:off x="48128" y="6459093"/>
            <a:ext cx="7355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 smtClean="0">
                <a:solidFill>
                  <a:srgbClr val="FFFF00"/>
                </a:solidFill>
              </a:rPr>
              <a:t>Guyatt</a:t>
            </a:r>
            <a:r>
              <a:rPr lang="pt-BR" dirty="0" smtClean="0">
                <a:solidFill>
                  <a:srgbClr val="FFFF00"/>
                </a:solidFill>
              </a:rPr>
              <a:t> </a:t>
            </a:r>
            <a:r>
              <a:rPr lang="pt-BR" dirty="0" err="1" smtClean="0">
                <a:solidFill>
                  <a:srgbClr val="FFFF00"/>
                </a:solidFill>
              </a:rPr>
              <a:t>G</a:t>
            </a:r>
            <a:r>
              <a:rPr lang="pt-BR" dirty="0" smtClean="0">
                <a:solidFill>
                  <a:srgbClr val="FFFF00"/>
                </a:solidFill>
              </a:rPr>
              <a:t> et al. </a:t>
            </a:r>
            <a:r>
              <a:rPr lang="pt-BR" dirty="0" err="1" smtClean="0">
                <a:solidFill>
                  <a:srgbClr val="FFFF00"/>
                </a:solidFill>
              </a:rPr>
              <a:t>User’s</a:t>
            </a:r>
            <a:r>
              <a:rPr lang="pt-BR" dirty="0" smtClean="0">
                <a:solidFill>
                  <a:srgbClr val="FFFF00"/>
                </a:solidFill>
              </a:rPr>
              <a:t> </a:t>
            </a:r>
            <a:r>
              <a:rPr lang="pt-BR" dirty="0" err="1" smtClean="0">
                <a:solidFill>
                  <a:srgbClr val="FFFF00"/>
                </a:solidFill>
              </a:rPr>
              <a:t>Guides</a:t>
            </a:r>
            <a:r>
              <a:rPr lang="pt-BR" dirty="0" smtClean="0">
                <a:solidFill>
                  <a:srgbClr val="FFFF00"/>
                </a:solidFill>
              </a:rPr>
              <a:t> </a:t>
            </a:r>
            <a:r>
              <a:rPr lang="pt-BR" dirty="0" err="1" smtClean="0">
                <a:solidFill>
                  <a:srgbClr val="FFFF00"/>
                </a:solidFill>
              </a:rPr>
              <a:t>to</a:t>
            </a:r>
            <a:r>
              <a:rPr lang="pt-BR" dirty="0" smtClean="0">
                <a:solidFill>
                  <a:srgbClr val="FFFF00"/>
                </a:solidFill>
              </a:rPr>
              <a:t> </a:t>
            </a:r>
            <a:r>
              <a:rPr lang="pt-BR" dirty="0" err="1" smtClean="0">
                <a:solidFill>
                  <a:srgbClr val="FFFF00"/>
                </a:solidFill>
              </a:rPr>
              <a:t>the</a:t>
            </a:r>
            <a:r>
              <a:rPr lang="pt-BR" dirty="0" smtClean="0">
                <a:solidFill>
                  <a:srgbClr val="FFFF00"/>
                </a:solidFill>
              </a:rPr>
              <a:t> Medical </a:t>
            </a:r>
            <a:r>
              <a:rPr lang="pt-BR" dirty="0" err="1" smtClean="0">
                <a:solidFill>
                  <a:srgbClr val="FFFF00"/>
                </a:solidFill>
              </a:rPr>
              <a:t>Literature</a:t>
            </a:r>
            <a:r>
              <a:rPr lang="pt-BR" dirty="0" smtClean="0">
                <a:solidFill>
                  <a:srgbClr val="FFFF00"/>
                </a:solidFill>
              </a:rPr>
              <a:t>, JAMA </a:t>
            </a:r>
            <a:r>
              <a:rPr lang="pt-BR" dirty="0" err="1" smtClean="0">
                <a:solidFill>
                  <a:srgbClr val="FFFF00"/>
                </a:solidFill>
              </a:rPr>
              <a:t>Evidence</a:t>
            </a:r>
            <a:r>
              <a:rPr lang="pt-BR" dirty="0" smtClean="0">
                <a:solidFill>
                  <a:srgbClr val="FFFF00"/>
                </a:solidFill>
              </a:rPr>
              <a:t>, 2013.</a:t>
            </a:r>
            <a:endParaRPr lang="pt-BR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0895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 flipV="1">
            <a:off x="184734" y="590433"/>
            <a:ext cx="8443913" cy="46037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46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endParaRPr lang="pt-BR" altLang="x-none" sz="1300">
              <a:solidFill>
                <a:srgbClr val="FFFFFF"/>
              </a:solidFill>
            </a:endParaRPr>
          </a:p>
        </p:txBody>
      </p:sp>
      <p:sp>
        <p:nvSpPr>
          <p:cNvPr id="8" name="CaixaDeTexto 7"/>
          <p:cNvSpPr txBox="1"/>
          <p:nvPr/>
        </p:nvSpPr>
        <p:spPr>
          <a:xfrm>
            <a:off x="184734" y="161838"/>
            <a:ext cx="865864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pt-BR" sz="2400" b="1" dirty="0" smtClean="0">
                <a:solidFill>
                  <a:srgbClr val="FFFF00"/>
                </a:solidFill>
                <a:ea typeface="Times New Roman" charset="0"/>
                <a:cs typeface="Times New Roman" charset="0"/>
              </a:rPr>
              <a:t>Métodos</a:t>
            </a:r>
            <a:endParaRPr lang="pt-BR" dirty="0">
              <a:solidFill>
                <a:srgbClr val="FFFF00"/>
              </a:solidFill>
              <a:ea typeface="Times New Roman" charset="0"/>
              <a:cs typeface="Times New Roman" charset="0"/>
            </a:endParaRPr>
          </a:p>
        </p:txBody>
      </p:sp>
      <p:sp>
        <p:nvSpPr>
          <p:cNvPr id="2" name="Rectangle 11"/>
          <p:cNvSpPr>
            <a:spLocks noChangeArrowheads="1"/>
          </p:cNvSpPr>
          <p:nvPr/>
        </p:nvSpPr>
        <p:spPr bwMode="auto">
          <a:xfrm>
            <a:off x="3" y="90102"/>
            <a:ext cx="18473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endParaRPr lang="pt-BR" altLang="x-none"/>
          </a:p>
        </p:txBody>
      </p:sp>
      <p:sp>
        <p:nvSpPr>
          <p:cNvPr id="3" name="Rectangle 12"/>
          <p:cNvSpPr>
            <a:spLocks noChangeArrowheads="1"/>
          </p:cNvSpPr>
          <p:nvPr/>
        </p:nvSpPr>
        <p:spPr bwMode="auto">
          <a:xfrm>
            <a:off x="3" y="547302"/>
            <a:ext cx="18473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endParaRPr lang="pt-BR" altLang="x-none"/>
          </a:p>
        </p:txBody>
      </p:sp>
      <p:sp>
        <p:nvSpPr>
          <p:cNvPr id="23" name="Retângulo 22"/>
          <p:cNvSpPr/>
          <p:nvPr/>
        </p:nvSpPr>
        <p:spPr>
          <a:xfrm>
            <a:off x="987449" y="2940216"/>
            <a:ext cx="8626277" cy="45719"/>
          </a:xfrm>
          <a:prstGeom prst="rect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Retângulo 23"/>
          <p:cNvSpPr/>
          <p:nvPr/>
        </p:nvSpPr>
        <p:spPr>
          <a:xfrm>
            <a:off x="1139849" y="2355758"/>
            <a:ext cx="8626277" cy="45719"/>
          </a:xfrm>
          <a:prstGeom prst="rect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/>
          <p:cNvSpPr txBox="1"/>
          <p:nvPr/>
        </p:nvSpPr>
        <p:spPr>
          <a:xfrm>
            <a:off x="119418" y="880399"/>
            <a:ext cx="8959266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smtClean="0">
                <a:solidFill>
                  <a:srgbClr val="E93AEC"/>
                </a:solidFill>
              </a:rPr>
              <a:t>Delineamento</a:t>
            </a:r>
            <a:r>
              <a:rPr lang="pt-BR" dirty="0" smtClean="0">
                <a:solidFill>
                  <a:srgbClr val="E93AEC"/>
                </a:solidFill>
              </a:rPr>
              <a:t>: </a:t>
            </a:r>
            <a:r>
              <a:rPr lang="pt-BR" dirty="0" smtClean="0">
                <a:solidFill>
                  <a:schemeClr val="bg1"/>
                </a:solidFill>
              </a:rPr>
              <a:t>revisão sistemática do tipo </a:t>
            </a:r>
            <a:r>
              <a:rPr lang="pt-BR" b="1" dirty="0" smtClean="0">
                <a:solidFill>
                  <a:schemeClr val="bg1"/>
                </a:solidFill>
              </a:rPr>
              <a:t>overview</a:t>
            </a:r>
            <a:r>
              <a:rPr lang="pt-BR" dirty="0" smtClean="0">
                <a:solidFill>
                  <a:schemeClr val="bg1"/>
                </a:solidFill>
              </a:rPr>
              <a:t>, em nível meta-epidemiológico, de base populacional (</a:t>
            </a:r>
            <a:r>
              <a:rPr lang="is-IS" dirty="0" smtClean="0">
                <a:solidFill>
                  <a:schemeClr val="bg1"/>
                </a:solidFill>
              </a:rPr>
              <a:t>CRD42017067269) com regime de compartilhamento de dados.</a:t>
            </a:r>
            <a:endParaRPr lang="pt-BR" dirty="0" smtClean="0">
              <a:solidFill>
                <a:schemeClr val="bg1"/>
              </a:solidFill>
            </a:endParaRPr>
          </a:p>
          <a:p>
            <a:endParaRPr lang="pt-BR" dirty="0">
              <a:solidFill>
                <a:schemeClr val="bg1"/>
              </a:solidFill>
            </a:endParaRPr>
          </a:p>
          <a:p>
            <a:r>
              <a:rPr lang="pt-BR" b="1" dirty="0" smtClean="0">
                <a:solidFill>
                  <a:srgbClr val="E93AEC"/>
                </a:solidFill>
              </a:rPr>
              <a:t>Elegibilidade e extração</a:t>
            </a:r>
            <a:r>
              <a:rPr lang="pt-BR" dirty="0" smtClean="0">
                <a:solidFill>
                  <a:srgbClr val="E93AEC"/>
                </a:solidFill>
              </a:rPr>
              <a:t>:</a:t>
            </a:r>
          </a:p>
          <a:p>
            <a:endParaRPr lang="pt-BR" dirty="0" smtClean="0">
              <a:solidFill>
                <a:schemeClr val="bg1"/>
              </a:solidFill>
            </a:endParaRPr>
          </a:p>
          <a:p>
            <a:pPr marL="407988" indent="-407988"/>
            <a:r>
              <a:rPr lang="pt-BR" dirty="0">
                <a:solidFill>
                  <a:schemeClr val="bg1"/>
                </a:solidFill>
              </a:rPr>
              <a:t>	</a:t>
            </a:r>
            <a:r>
              <a:rPr lang="pt-BR" dirty="0" smtClean="0">
                <a:solidFill>
                  <a:schemeClr val="bg1"/>
                </a:solidFill>
                <a:sym typeface="Wingdings"/>
              </a:rPr>
              <a:t></a:t>
            </a:r>
            <a:r>
              <a:rPr lang="pt-BR" dirty="0" smtClean="0">
                <a:solidFill>
                  <a:schemeClr val="bg1"/>
                </a:solidFill>
              </a:rPr>
              <a:t> 6 base de dados (MEDLINE, EMBASE, </a:t>
            </a:r>
            <a:r>
              <a:rPr lang="pt-BR" dirty="0" err="1" smtClean="0">
                <a:solidFill>
                  <a:schemeClr val="bg1"/>
                </a:solidFill>
              </a:rPr>
              <a:t>Scopus</a:t>
            </a:r>
            <a:r>
              <a:rPr lang="pt-BR" dirty="0" smtClean="0">
                <a:solidFill>
                  <a:schemeClr val="bg1"/>
                </a:solidFill>
              </a:rPr>
              <a:t>, CINAHL, </a:t>
            </a:r>
            <a:r>
              <a:rPr lang="pt-BR" dirty="0" err="1" smtClean="0">
                <a:solidFill>
                  <a:schemeClr val="bg1"/>
                </a:solidFill>
              </a:rPr>
              <a:t>Scielo</a:t>
            </a:r>
            <a:r>
              <a:rPr lang="pt-BR" dirty="0" smtClean="0">
                <a:solidFill>
                  <a:schemeClr val="bg1"/>
                </a:solidFill>
              </a:rPr>
              <a:t> e Cochrane </a:t>
            </a:r>
            <a:r>
              <a:rPr lang="pt-BR" dirty="0" err="1" smtClean="0">
                <a:solidFill>
                  <a:schemeClr val="bg1"/>
                </a:solidFill>
              </a:rPr>
              <a:t>Database</a:t>
            </a:r>
            <a:r>
              <a:rPr lang="pt-BR" dirty="0" smtClean="0">
                <a:solidFill>
                  <a:schemeClr val="bg1"/>
                </a:solidFill>
              </a:rPr>
              <a:t> </a:t>
            </a:r>
            <a:r>
              <a:rPr lang="pt-BR" dirty="0" err="1" smtClean="0">
                <a:solidFill>
                  <a:schemeClr val="bg1"/>
                </a:solidFill>
              </a:rPr>
              <a:t>Reviews</a:t>
            </a:r>
            <a:r>
              <a:rPr lang="pt-BR" dirty="0" smtClean="0">
                <a:solidFill>
                  <a:schemeClr val="bg1"/>
                </a:solidFill>
              </a:rPr>
              <a:t>) foram consultadas, assim como literatura cinza (Google Scholar), resultados de registros (PROSPERO) e buscas adicionais por conferência de referências.]</a:t>
            </a:r>
          </a:p>
          <a:p>
            <a:endParaRPr lang="pt-BR" dirty="0">
              <a:solidFill>
                <a:schemeClr val="bg1"/>
              </a:solidFill>
            </a:endParaRPr>
          </a:p>
          <a:p>
            <a:pPr marL="407988" indent="-407988"/>
            <a:r>
              <a:rPr lang="pt-BR" dirty="0" smtClean="0">
                <a:solidFill>
                  <a:schemeClr val="bg1"/>
                </a:solidFill>
              </a:rPr>
              <a:t>	</a:t>
            </a:r>
            <a:r>
              <a:rPr lang="pt-BR" dirty="0" smtClean="0">
                <a:solidFill>
                  <a:schemeClr val="bg1"/>
                </a:solidFill>
                <a:sym typeface="Wingdings"/>
              </a:rPr>
              <a:t> Não foram realizadas restrições por </a:t>
            </a:r>
            <a:r>
              <a:rPr lang="pt-BR" i="1" dirty="0" smtClean="0">
                <a:solidFill>
                  <a:schemeClr val="bg1"/>
                </a:solidFill>
                <a:sym typeface="Wingdings"/>
              </a:rPr>
              <a:t>status</a:t>
            </a:r>
            <a:r>
              <a:rPr lang="pt-BR" dirty="0" smtClean="0">
                <a:solidFill>
                  <a:schemeClr val="bg1"/>
                </a:solidFill>
                <a:sym typeface="Wingdings"/>
              </a:rPr>
              <a:t> de publicação, idioma ou qualidade metodológica;</a:t>
            </a:r>
          </a:p>
          <a:p>
            <a:endParaRPr lang="pt-BR" dirty="0">
              <a:solidFill>
                <a:schemeClr val="bg1"/>
              </a:solidFill>
              <a:sym typeface="Wingdings"/>
            </a:endParaRPr>
          </a:p>
          <a:p>
            <a:pPr marL="407988" indent="-407988"/>
            <a:r>
              <a:rPr lang="pt-BR" dirty="0" smtClean="0">
                <a:solidFill>
                  <a:schemeClr val="bg1"/>
                </a:solidFill>
                <a:sym typeface="Wingdings"/>
              </a:rPr>
              <a:t>	 A elegibilidade foi feita em duplicata (LH e MD) assim como a extração (LH e EC) com a opinião de um terceiro avaliador para discordâncias (DU).</a:t>
            </a:r>
          </a:p>
          <a:p>
            <a:endParaRPr lang="pt-BR" dirty="0">
              <a:solidFill>
                <a:schemeClr val="bg1"/>
              </a:solidFill>
              <a:sym typeface="Wingdings"/>
            </a:endParaRPr>
          </a:p>
          <a:p>
            <a:pPr marL="407988" indent="-407988"/>
            <a:r>
              <a:rPr lang="pt-BR" dirty="0" smtClean="0">
                <a:solidFill>
                  <a:schemeClr val="bg1"/>
                </a:solidFill>
                <a:sym typeface="Wingdings"/>
              </a:rPr>
              <a:t>	 </a:t>
            </a:r>
            <a:r>
              <a:rPr lang="pt-BR" b="1" dirty="0" smtClean="0">
                <a:solidFill>
                  <a:schemeClr val="bg1"/>
                </a:solidFill>
                <a:sym typeface="Wingdings"/>
              </a:rPr>
              <a:t>Critérios de elegibilidade</a:t>
            </a:r>
            <a:r>
              <a:rPr lang="pt-BR" dirty="0" smtClean="0">
                <a:solidFill>
                  <a:schemeClr val="bg1"/>
                </a:solidFill>
                <a:sym typeface="Wingdings"/>
              </a:rPr>
              <a:t>: qualquer SRMA (não restrita a população) que tenha incluído HIIT ou SIT em um dos seus braços de análise e VO</a:t>
            </a:r>
            <a:r>
              <a:rPr lang="pt-BR" baseline="-25000" dirty="0" smtClean="0">
                <a:solidFill>
                  <a:schemeClr val="bg1"/>
                </a:solidFill>
                <a:sym typeface="Wingdings"/>
              </a:rPr>
              <a:t>2</a:t>
            </a:r>
            <a:r>
              <a:rPr lang="pt-BR" dirty="0" smtClean="0">
                <a:solidFill>
                  <a:schemeClr val="bg1"/>
                </a:solidFill>
                <a:sym typeface="Wingdings"/>
              </a:rPr>
              <a:t>max em seus braços de desfecho.</a:t>
            </a:r>
            <a:endParaRPr lang="pt-BR" dirty="0" smtClean="0">
              <a:solidFill>
                <a:schemeClr val="bg1"/>
              </a:solidFill>
            </a:endParaRPr>
          </a:p>
          <a:p>
            <a:endParaRPr lang="pt-B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0749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 flipV="1">
            <a:off x="184734" y="590433"/>
            <a:ext cx="8443913" cy="46037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46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endParaRPr lang="pt-BR" altLang="x-none" sz="1300">
              <a:solidFill>
                <a:srgbClr val="FFFFFF"/>
              </a:solidFill>
            </a:endParaRPr>
          </a:p>
        </p:txBody>
      </p:sp>
      <p:sp>
        <p:nvSpPr>
          <p:cNvPr id="8" name="CaixaDeTexto 7"/>
          <p:cNvSpPr txBox="1"/>
          <p:nvPr/>
        </p:nvSpPr>
        <p:spPr>
          <a:xfrm>
            <a:off x="184734" y="161838"/>
            <a:ext cx="865864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pt-BR" sz="2400" b="1" dirty="0" smtClean="0">
                <a:solidFill>
                  <a:srgbClr val="FFFF00"/>
                </a:solidFill>
                <a:ea typeface="Times New Roman" charset="0"/>
                <a:cs typeface="Times New Roman" charset="0"/>
              </a:rPr>
              <a:t>Resultados</a:t>
            </a:r>
            <a:endParaRPr lang="pt-BR" dirty="0">
              <a:solidFill>
                <a:srgbClr val="FFFF00"/>
              </a:solidFill>
              <a:ea typeface="Times New Roman" charset="0"/>
              <a:cs typeface="Times New Roman" charset="0"/>
            </a:endParaRPr>
          </a:p>
        </p:txBody>
      </p:sp>
      <p:sp>
        <p:nvSpPr>
          <p:cNvPr id="2" name="Rectangle 11"/>
          <p:cNvSpPr>
            <a:spLocks noChangeArrowheads="1"/>
          </p:cNvSpPr>
          <p:nvPr/>
        </p:nvSpPr>
        <p:spPr bwMode="auto">
          <a:xfrm>
            <a:off x="3" y="90102"/>
            <a:ext cx="18473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endParaRPr lang="pt-BR" altLang="x-none"/>
          </a:p>
        </p:txBody>
      </p:sp>
      <p:sp>
        <p:nvSpPr>
          <p:cNvPr id="3" name="Rectangle 12"/>
          <p:cNvSpPr>
            <a:spLocks noChangeArrowheads="1"/>
          </p:cNvSpPr>
          <p:nvPr/>
        </p:nvSpPr>
        <p:spPr bwMode="auto">
          <a:xfrm>
            <a:off x="3" y="547302"/>
            <a:ext cx="18473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endParaRPr lang="pt-BR" altLang="x-none"/>
          </a:p>
        </p:txBody>
      </p:sp>
      <p:sp>
        <p:nvSpPr>
          <p:cNvPr id="23" name="Retângulo 22"/>
          <p:cNvSpPr/>
          <p:nvPr/>
        </p:nvSpPr>
        <p:spPr>
          <a:xfrm>
            <a:off x="987449" y="2940216"/>
            <a:ext cx="8626277" cy="45719"/>
          </a:xfrm>
          <a:prstGeom prst="rect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Retângulo 23"/>
          <p:cNvSpPr/>
          <p:nvPr/>
        </p:nvSpPr>
        <p:spPr>
          <a:xfrm>
            <a:off x="1139849" y="2355758"/>
            <a:ext cx="8626277" cy="45719"/>
          </a:xfrm>
          <a:prstGeom prst="rect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1667" y="1215384"/>
            <a:ext cx="6670789" cy="5167086"/>
          </a:xfrm>
          <a:prstGeom prst="roundRect">
            <a:avLst/>
          </a:prstGeom>
        </p:spPr>
      </p:pic>
      <p:sp>
        <p:nvSpPr>
          <p:cNvPr id="9" name="CaixaDeTexto 8"/>
          <p:cNvSpPr txBox="1"/>
          <p:nvPr/>
        </p:nvSpPr>
        <p:spPr>
          <a:xfrm>
            <a:off x="184734" y="604890"/>
            <a:ext cx="3212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i="1" dirty="0" smtClean="0">
                <a:solidFill>
                  <a:schemeClr val="bg2"/>
                </a:solidFill>
              </a:rPr>
              <a:t>Diagrama de fluxo para inclusão</a:t>
            </a:r>
            <a:endParaRPr lang="pt-BR" i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0083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 flipV="1">
            <a:off x="184734" y="590433"/>
            <a:ext cx="8443913" cy="46037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46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endParaRPr lang="pt-BR" altLang="x-none" sz="1300">
              <a:solidFill>
                <a:srgbClr val="FFFFFF"/>
              </a:solidFill>
            </a:endParaRPr>
          </a:p>
        </p:txBody>
      </p:sp>
      <p:sp>
        <p:nvSpPr>
          <p:cNvPr id="8" name="CaixaDeTexto 7"/>
          <p:cNvSpPr txBox="1"/>
          <p:nvPr/>
        </p:nvSpPr>
        <p:spPr>
          <a:xfrm>
            <a:off x="184734" y="161838"/>
            <a:ext cx="865864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pt-BR" sz="2400" b="1" dirty="0" smtClean="0">
                <a:solidFill>
                  <a:srgbClr val="FFFF00"/>
                </a:solidFill>
                <a:ea typeface="Times New Roman" charset="0"/>
                <a:cs typeface="Times New Roman" charset="0"/>
              </a:rPr>
              <a:t>Resultados</a:t>
            </a:r>
            <a:endParaRPr lang="pt-BR" dirty="0">
              <a:solidFill>
                <a:srgbClr val="FFFF00"/>
              </a:solidFill>
              <a:ea typeface="Times New Roman" charset="0"/>
              <a:cs typeface="Times New Roman" charset="0"/>
            </a:endParaRPr>
          </a:p>
        </p:txBody>
      </p:sp>
      <p:sp>
        <p:nvSpPr>
          <p:cNvPr id="2" name="Rectangle 11"/>
          <p:cNvSpPr>
            <a:spLocks noChangeArrowheads="1"/>
          </p:cNvSpPr>
          <p:nvPr/>
        </p:nvSpPr>
        <p:spPr bwMode="auto">
          <a:xfrm>
            <a:off x="3" y="90102"/>
            <a:ext cx="18473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endParaRPr lang="pt-BR" altLang="x-none"/>
          </a:p>
        </p:txBody>
      </p:sp>
      <p:sp>
        <p:nvSpPr>
          <p:cNvPr id="3" name="Rectangle 12"/>
          <p:cNvSpPr>
            <a:spLocks noChangeArrowheads="1"/>
          </p:cNvSpPr>
          <p:nvPr/>
        </p:nvSpPr>
        <p:spPr bwMode="auto">
          <a:xfrm>
            <a:off x="3" y="547302"/>
            <a:ext cx="18473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endParaRPr lang="pt-BR" altLang="x-none"/>
          </a:p>
        </p:txBody>
      </p:sp>
      <p:sp>
        <p:nvSpPr>
          <p:cNvPr id="9" name="CaixaDeTexto 8"/>
          <p:cNvSpPr txBox="1"/>
          <p:nvPr/>
        </p:nvSpPr>
        <p:spPr>
          <a:xfrm>
            <a:off x="184734" y="604890"/>
            <a:ext cx="4480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i="1" dirty="0" smtClean="0">
                <a:solidFill>
                  <a:schemeClr val="bg2"/>
                </a:solidFill>
              </a:rPr>
              <a:t>Epidemiologia das </a:t>
            </a:r>
            <a:r>
              <a:rPr lang="pt-BR" i="1" dirty="0" err="1" smtClean="0">
                <a:solidFill>
                  <a:schemeClr val="bg2"/>
                </a:solidFill>
              </a:rPr>
              <a:t>SRMAs</a:t>
            </a:r>
            <a:r>
              <a:rPr lang="pt-BR" i="1" dirty="0" smtClean="0">
                <a:solidFill>
                  <a:schemeClr val="bg2"/>
                </a:solidFill>
              </a:rPr>
              <a:t> com HIIT e VO</a:t>
            </a:r>
            <a:r>
              <a:rPr lang="pt-BR" i="1" baseline="-25000" dirty="0" smtClean="0">
                <a:solidFill>
                  <a:schemeClr val="bg2"/>
                </a:solidFill>
              </a:rPr>
              <a:t>2</a:t>
            </a:r>
            <a:r>
              <a:rPr lang="pt-BR" i="1" dirty="0" smtClean="0">
                <a:solidFill>
                  <a:schemeClr val="bg2"/>
                </a:solidFill>
              </a:rPr>
              <a:t>max</a:t>
            </a:r>
            <a:endParaRPr lang="pt-BR" i="1" dirty="0">
              <a:solidFill>
                <a:schemeClr val="bg2"/>
              </a:solidFill>
            </a:endParaRPr>
          </a:p>
        </p:txBody>
      </p:sp>
      <p:graphicFrame>
        <p:nvGraphicFramePr>
          <p:cNvPr id="5" name="Tabe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9010054"/>
              </p:ext>
            </p:extLst>
          </p:nvPr>
        </p:nvGraphicFramePr>
        <p:xfrm>
          <a:off x="326571" y="1143010"/>
          <a:ext cx="8302076" cy="546679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231757"/>
                <a:gridCol w="2877748"/>
                <a:gridCol w="2192571"/>
              </a:tblGrid>
              <a:tr h="326561">
                <a:tc gridSpan="3">
                  <a:txBody>
                    <a:bodyPr/>
                    <a:lstStyle/>
                    <a:p>
                      <a:pPr algn="l" fontAlgn="b"/>
                      <a:r>
                        <a:rPr lang="pt-BR" sz="1400" b="1" i="0" u="none" strike="noStrike" dirty="0" err="1" smtClean="0">
                          <a:solidFill>
                            <a:schemeClr val="bg2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Table</a:t>
                      </a:r>
                      <a:r>
                        <a:rPr lang="pt-BR" sz="1400" b="1" i="0" u="none" strike="noStrike" dirty="0" smtClean="0">
                          <a:solidFill>
                            <a:schemeClr val="bg2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 1. </a:t>
                      </a:r>
                      <a:r>
                        <a:rPr lang="pt-BR" sz="1400" b="1" i="0" u="none" strike="noStrike" dirty="0" err="1" smtClean="0">
                          <a:solidFill>
                            <a:schemeClr val="bg2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Epidemiology</a:t>
                      </a:r>
                      <a:r>
                        <a:rPr lang="pt-BR" sz="1400" b="1" i="0" u="none" strike="noStrike" dirty="0" smtClean="0">
                          <a:solidFill>
                            <a:schemeClr val="bg2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 </a:t>
                      </a:r>
                      <a:r>
                        <a:rPr lang="pt-BR" sz="1400" b="1" i="0" u="none" strike="noStrike" dirty="0" err="1" smtClean="0">
                          <a:solidFill>
                            <a:schemeClr val="bg2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of</a:t>
                      </a:r>
                      <a:r>
                        <a:rPr lang="pt-BR" sz="1400" b="1" i="0" u="none" strike="noStrike" dirty="0" smtClean="0">
                          <a:solidFill>
                            <a:schemeClr val="bg2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 </a:t>
                      </a:r>
                      <a:r>
                        <a:rPr lang="pt-BR" sz="1400" b="1" i="0" u="none" strike="noStrike" dirty="0" err="1" smtClean="0">
                          <a:solidFill>
                            <a:schemeClr val="bg2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SRMAs</a:t>
                      </a:r>
                      <a:r>
                        <a:rPr lang="pt-BR" sz="1400" b="1" i="0" u="none" strike="noStrike" dirty="0" smtClean="0">
                          <a:solidFill>
                            <a:schemeClr val="bg2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 </a:t>
                      </a:r>
                      <a:r>
                        <a:rPr lang="pt-BR" sz="1400" b="1" i="0" u="none" strike="noStrike" dirty="0" err="1" smtClean="0">
                          <a:solidFill>
                            <a:schemeClr val="bg2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on</a:t>
                      </a:r>
                      <a:r>
                        <a:rPr lang="pt-BR" sz="1400" b="1" i="0" u="none" strike="noStrike" dirty="0" smtClean="0">
                          <a:solidFill>
                            <a:schemeClr val="bg2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 HIIT </a:t>
                      </a:r>
                      <a:r>
                        <a:rPr lang="pt-BR" sz="1400" b="1" i="0" u="none" strike="noStrike" dirty="0" err="1" smtClean="0">
                          <a:solidFill>
                            <a:schemeClr val="bg2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and</a:t>
                      </a:r>
                      <a:r>
                        <a:rPr lang="pt-BR" sz="1400" b="1" i="0" u="none" strike="noStrike" baseline="0" dirty="0" smtClean="0">
                          <a:solidFill>
                            <a:schemeClr val="bg2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 VO</a:t>
                      </a:r>
                      <a:r>
                        <a:rPr lang="pt-BR" sz="1400" b="1" i="0" u="none" strike="noStrike" baseline="-25000" dirty="0" smtClean="0">
                          <a:solidFill>
                            <a:schemeClr val="bg2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2</a:t>
                      </a:r>
                      <a:r>
                        <a:rPr lang="pt-BR" sz="1400" b="1" i="0" u="none" strike="noStrike" baseline="0" dirty="0" smtClean="0">
                          <a:solidFill>
                            <a:schemeClr val="bg2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max</a:t>
                      </a:r>
                      <a:endParaRPr lang="pt-BR" sz="1400" b="1" i="0" u="none" strike="noStrike" dirty="0">
                        <a:solidFill>
                          <a:schemeClr val="bg2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sk-SK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0" marB="0" anchor="b"/>
                </a:tc>
                <a:tc hMerge="1"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0" marB="0" anchor="b"/>
                </a:tc>
              </a:tr>
              <a:tr h="174854"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1" u="none" strike="noStrike" dirty="0" err="1" smtClean="0">
                          <a:solidFill>
                            <a:schemeClr val="bg2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SRMAs</a:t>
                      </a:r>
                      <a:r>
                        <a:rPr lang="pt-BR" sz="1400" b="1" u="none" strike="noStrike" dirty="0" smtClean="0">
                          <a:solidFill>
                            <a:schemeClr val="bg2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 </a:t>
                      </a:r>
                      <a:r>
                        <a:rPr lang="pt-BR" sz="1400" b="1" u="none" strike="noStrike" dirty="0" err="1" smtClean="0">
                          <a:solidFill>
                            <a:schemeClr val="bg2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retrieved</a:t>
                      </a:r>
                      <a:endParaRPr lang="pt-BR" sz="1400" b="1" i="0" u="none" strike="noStrike" dirty="0">
                        <a:solidFill>
                          <a:schemeClr val="bg2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400" u="none" strike="noStrike" dirty="0">
                          <a:solidFill>
                            <a:schemeClr val="bg2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 </a:t>
                      </a:r>
                      <a:endParaRPr lang="sk-SK" sz="1400" b="0" i="0" u="none" strike="noStrike" dirty="0">
                        <a:solidFill>
                          <a:schemeClr val="bg2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solidFill>
                            <a:schemeClr val="bg2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12 of 22</a:t>
                      </a:r>
                      <a:endParaRPr lang="en-US" sz="1400" b="0" i="0" u="none" strike="noStrike" dirty="0">
                        <a:solidFill>
                          <a:schemeClr val="bg2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</a:tr>
              <a:tr h="174854"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1" u="none" strike="noStrike" dirty="0" err="1">
                          <a:solidFill>
                            <a:schemeClr val="bg2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Number</a:t>
                      </a:r>
                      <a:r>
                        <a:rPr lang="pt-BR" sz="1400" b="1" u="none" strike="noStrike" dirty="0">
                          <a:solidFill>
                            <a:schemeClr val="bg2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 </a:t>
                      </a:r>
                      <a:r>
                        <a:rPr lang="pt-BR" sz="1400" b="1" u="none" strike="noStrike" dirty="0" err="1">
                          <a:solidFill>
                            <a:schemeClr val="bg2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of</a:t>
                      </a:r>
                      <a:r>
                        <a:rPr lang="pt-BR" sz="1400" b="1" u="none" strike="noStrike" dirty="0">
                          <a:solidFill>
                            <a:schemeClr val="bg2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 </a:t>
                      </a:r>
                      <a:r>
                        <a:rPr lang="pt-BR" sz="1400" b="1" u="none" strike="noStrike" dirty="0" err="1">
                          <a:solidFill>
                            <a:schemeClr val="bg2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authors</a:t>
                      </a:r>
                      <a:endParaRPr lang="pt-BR" sz="1400" b="1" i="0" u="none" strike="noStrike" dirty="0">
                        <a:solidFill>
                          <a:schemeClr val="bg2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400" u="none" strike="noStrike" dirty="0">
                          <a:solidFill>
                            <a:schemeClr val="bg2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 </a:t>
                      </a:r>
                      <a:endParaRPr lang="sk-SK" sz="1400" b="0" i="0" u="none" strike="noStrike" dirty="0">
                        <a:solidFill>
                          <a:schemeClr val="bg2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b-NO" sz="1400" u="none" strike="noStrike" dirty="0">
                          <a:solidFill>
                            <a:schemeClr val="bg2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4±1.25</a:t>
                      </a:r>
                      <a:endParaRPr lang="nb-NO" sz="1400" b="0" i="0" u="none" strike="noStrike" dirty="0">
                        <a:solidFill>
                          <a:schemeClr val="bg2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</a:tr>
              <a:tr h="174854"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1" u="none" strike="noStrike" dirty="0" err="1">
                          <a:solidFill>
                            <a:schemeClr val="bg2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Frequency</a:t>
                      </a:r>
                      <a:r>
                        <a:rPr lang="pt-BR" sz="1400" b="1" u="none" strike="noStrike" dirty="0">
                          <a:solidFill>
                            <a:schemeClr val="bg2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 </a:t>
                      </a:r>
                      <a:r>
                        <a:rPr lang="pt-BR" sz="1400" b="1" u="none" strike="noStrike" dirty="0" err="1">
                          <a:solidFill>
                            <a:schemeClr val="bg2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by</a:t>
                      </a:r>
                      <a:r>
                        <a:rPr lang="pt-BR" sz="1400" b="1" u="none" strike="noStrike" dirty="0">
                          <a:solidFill>
                            <a:schemeClr val="bg2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 </a:t>
                      </a:r>
                      <a:r>
                        <a:rPr lang="pt-BR" sz="1400" b="1" u="none" strike="noStrike" dirty="0" err="1">
                          <a:solidFill>
                            <a:schemeClr val="bg2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type</a:t>
                      </a:r>
                      <a:r>
                        <a:rPr lang="pt-BR" sz="1400" b="1" u="none" strike="noStrike" dirty="0">
                          <a:solidFill>
                            <a:schemeClr val="bg2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 </a:t>
                      </a:r>
                      <a:r>
                        <a:rPr lang="pt-BR" sz="1400" b="1" u="none" strike="noStrike" dirty="0" err="1">
                          <a:solidFill>
                            <a:schemeClr val="bg2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of</a:t>
                      </a:r>
                      <a:r>
                        <a:rPr lang="pt-BR" sz="1400" b="1" u="none" strike="noStrike" dirty="0">
                          <a:solidFill>
                            <a:schemeClr val="bg2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 </a:t>
                      </a:r>
                      <a:r>
                        <a:rPr lang="pt-BR" sz="1400" b="1" u="none" strike="noStrike" dirty="0" err="1">
                          <a:solidFill>
                            <a:schemeClr val="bg2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journals</a:t>
                      </a:r>
                      <a:r>
                        <a:rPr lang="pt-BR" sz="1400" b="1" u="none" strike="noStrike" dirty="0">
                          <a:solidFill>
                            <a:schemeClr val="bg2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 </a:t>
                      </a:r>
                      <a:r>
                        <a:rPr lang="pt-BR" sz="1400" b="1" u="none" strike="noStrike" dirty="0" err="1">
                          <a:solidFill>
                            <a:schemeClr val="bg2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published</a:t>
                      </a:r>
                      <a:endParaRPr lang="pt-BR" sz="1400" b="1" i="0" u="none" strike="noStrike" dirty="0">
                        <a:solidFill>
                          <a:schemeClr val="bg2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u="none" strike="noStrike" dirty="0">
                          <a:solidFill>
                            <a:schemeClr val="bg2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Sports Medicine</a:t>
                      </a:r>
                      <a:endParaRPr lang="pt-BR" sz="1400" b="0" i="0" u="none" strike="noStrike" dirty="0">
                        <a:solidFill>
                          <a:schemeClr val="bg2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solidFill>
                            <a:schemeClr val="bg2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7 of 12 (58%)</a:t>
                      </a:r>
                      <a:endParaRPr lang="en-US" sz="1400" b="0" i="0" u="none" strike="noStrike" dirty="0">
                        <a:solidFill>
                          <a:schemeClr val="bg2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</a:tr>
              <a:tr h="209006">
                <a:tc>
                  <a:txBody>
                    <a:bodyPr/>
                    <a:lstStyle/>
                    <a:p>
                      <a:pPr algn="l" fontAlgn="b"/>
                      <a:r>
                        <a:rPr lang="sk-SK" sz="1400" u="none" strike="noStrike">
                          <a:solidFill>
                            <a:schemeClr val="bg2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 </a:t>
                      </a:r>
                      <a:endParaRPr lang="sk-SK" sz="1400" b="0" i="0" u="none" strike="noStrike">
                        <a:solidFill>
                          <a:schemeClr val="bg2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u="none" strike="noStrike" dirty="0">
                          <a:solidFill>
                            <a:schemeClr val="bg2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Non Sports Medicine</a:t>
                      </a:r>
                      <a:endParaRPr lang="pt-BR" sz="1400" b="0" i="0" u="none" strike="noStrike" dirty="0">
                        <a:solidFill>
                          <a:schemeClr val="bg2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solidFill>
                            <a:schemeClr val="bg2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5 of 12 (42%)</a:t>
                      </a:r>
                      <a:endParaRPr lang="en-US" sz="1400" b="0" i="0" u="none" strike="noStrike">
                        <a:solidFill>
                          <a:schemeClr val="bg2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</a:tr>
              <a:tr h="174854"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1" u="none" strike="noStrike" dirty="0" err="1">
                          <a:solidFill>
                            <a:schemeClr val="bg2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Frequency</a:t>
                      </a:r>
                      <a:r>
                        <a:rPr lang="pt-BR" sz="1400" b="1" u="none" strike="noStrike" dirty="0">
                          <a:solidFill>
                            <a:schemeClr val="bg2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 </a:t>
                      </a:r>
                      <a:r>
                        <a:rPr lang="pt-BR" sz="1400" b="1" u="none" strike="noStrike" dirty="0" err="1">
                          <a:solidFill>
                            <a:schemeClr val="bg2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by</a:t>
                      </a:r>
                      <a:r>
                        <a:rPr lang="pt-BR" sz="1400" b="1" u="none" strike="noStrike" dirty="0">
                          <a:solidFill>
                            <a:schemeClr val="bg2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 </a:t>
                      </a:r>
                      <a:r>
                        <a:rPr lang="pt-BR" sz="1400" b="1" u="none" strike="noStrike" dirty="0" err="1">
                          <a:solidFill>
                            <a:schemeClr val="bg2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impact</a:t>
                      </a:r>
                      <a:r>
                        <a:rPr lang="pt-BR" sz="1400" b="1" u="none" strike="noStrike" dirty="0">
                          <a:solidFill>
                            <a:schemeClr val="bg2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 </a:t>
                      </a:r>
                      <a:r>
                        <a:rPr lang="pt-BR" sz="1400" b="1" u="none" strike="noStrike" dirty="0" err="1">
                          <a:solidFill>
                            <a:schemeClr val="bg2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factor</a:t>
                      </a:r>
                      <a:endParaRPr lang="pt-BR" sz="1400" b="1" i="0" u="none" strike="noStrike" dirty="0">
                        <a:solidFill>
                          <a:schemeClr val="bg2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mr-IN" sz="1400" u="none" strike="noStrike" dirty="0">
                          <a:solidFill>
                            <a:schemeClr val="bg2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0-2.5</a:t>
                      </a:r>
                      <a:endParaRPr lang="mr-IN" sz="1400" b="0" i="0" u="none" strike="noStrike" dirty="0">
                        <a:solidFill>
                          <a:schemeClr val="bg2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solidFill>
                            <a:schemeClr val="bg2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3 of 12 (25%)</a:t>
                      </a:r>
                      <a:endParaRPr lang="en-US" sz="1400" b="0" i="0" u="none" strike="noStrike" dirty="0">
                        <a:solidFill>
                          <a:schemeClr val="bg2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</a:tr>
              <a:tr h="174854">
                <a:tc>
                  <a:txBody>
                    <a:bodyPr/>
                    <a:lstStyle/>
                    <a:p>
                      <a:pPr algn="l" fontAlgn="b"/>
                      <a:r>
                        <a:rPr lang="sk-SK" sz="1400" u="none" strike="noStrike">
                          <a:solidFill>
                            <a:schemeClr val="bg2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 </a:t>
                      </a:r>
                      <a:endParaRPr lang="sk-SK" sz="1400" b="0" i="0" u="none" strike="noStrike">
                        <a:solidFill>
                          <a:schemeClr val="bg2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mr-IN" sz="1400" u="none" strike="noStrike" dirty="0">
                          <a:solidFill>
                            <a:schemeClr val="bg2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2.5-5</a:t>
                      </a:r>
                      <a:endParaRPr lang="mr-IN" sz="1400" b="0" i="0" u="none" strike="noStrike" dirty="0">
                        <a:solidFill>
                          <a:schemeClr val="bg2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solidFill>
                            <a:schemeClr val="bg2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2 of 12 (17%)</a:t>
                      </a:r>
                      <a:endParaRPr lang="en-US" sz="1400" b="0" i="0" u="none" strike="noStrike">
                        <a:solidFill>
                          <a:schemeClr val="bg2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</a:tr>
              <a:tr h="174854">
                <a:tc>
                  <a:txBody>
                    <a:bodyPr/>
                    <a:lstStyle/>
                    <a:p>
                      <a:pPr algn="l" fontAlgn="b"/>
                      <a:r>
                        <a:rPr lang="sk-SK" sz="1400" u="none" strike="noStrike">
                          <a:solidFill>
                            <a:schemeClr val="bg2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 </a:t>
                      </a:r>
                      <a:endParaRPr lang="sk-SK" sz="1400" b="0" i="0" u="none" strike="noStrike">
                        <a:solidFill>
                          <a:schemeClr val="bg2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mr-IN" sz="1400" u="none" strike="noStrike" dirty="0">
                          <a:solidFill>
                            <a:schemeClr val="bg2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5-7.5</a:t>
                      </a:r>
                      <a:endParaRPr lang="mr-IN" sz="1400" b="0" i="0" u="none" strike="noStrike" dirty="0">
                        <a:solidFill>
                          <a:schemeClr val="bg2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solidFill>
                            <a:schemeClr val="bg2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7 of 12 (58%)</a:t>
                      </a:r>
                      <a:endParaRPr lang="en-US" sz="1400" b="0" i="0" u="none" strike="noStrike">
                        <a:solidFill>
                          <a:schemeClr val="bg2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</a:tr>
              <a:tr h="174854">
                <a:tc>
                  <a:txBody>
                    <a:bodyPr/>
                    <a:lstStyle/>
                    <a:p>
                      <a:pPr algn="l" fontAlgn="b"/>
                      <a:r>
                        <a:rPr lang="sk-SK" sz="1400" u="none" strike="noStrike">
                          <a:solidFill>
                            <a:schemeClr val="bg2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 </a:t>
                      </a:r>
                      <a:endParaRPr lang="sk-SK" sz="1400" b="0" i="0" u="none" strike="noStrike">
                        <a:solidFill>
                          <a:schemeClr val="bg2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mr-IN" sz="1400" u="none" strike="noStrike">
                          <a:solidFill>
                            <a:schemeClr val="bg2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&gt; 7.5</a:t>
                      </a:r>
                      <a:endParaRPr lang="mr-IN" sz="1400" b="0" i="0" u="none" strike="noStrike">
                        <a:solidFill>
                          <a:schemeClr val="bg2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400" u="none" strike="noStrike">
                          <a:solidFill>
                            <a:schemeClr val="bg2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 </a:t>
                      </a:r>
                      <a:endParaRPr lang="sk-SK" sz="1400" b="0" i="0" u="none" strike="noStrike">
                        <a:solidFill>
                          <a:schemeClr val="bg2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</a:tr>
              <a:tr h="174854"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1" u="none" strike="noStrike" dirty="0" err="1">
                          <a:solidFill>
                            <a:schemeClr val="bg2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Frequency</a:t>
                      </a:r>
                      <a:r>
                        <a:rPr lang="pt-BR" sz="1400" b="1" u="none" strike="noStrike" dirty="0">
                          <a:solidFill>
                            <a:schemeClr val="bg2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 </a:t>
                      </a:r>
                      <a:r>
                        <a:rPr lang="pt-BR" sz="1400" b="1" u="none" strike="noStrike" dirty="0" err="1">
                          <a:solidFill>
                            <a:schemeClr val="bg2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by</a:t>
                      </a:r>
                      <a:r>
                        <a:rPr lang="pt-BR" sz="1400" b="1" u="none" strike="noStrike" dirty="0">
                          <a:solidFill>
                            <a:schemeClr val="bg2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 country</a:t>
                      </a:r>
                      <a:endParaRPr lang="pt-BR" sz="1400" b="1" i="0" u="none" strike="noStrike" dirty="0">
                        <a:solidFill>
                          <a:schemeClr val="bg2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u="none" strike="noStrike" dirty="0" err="1">
                          <a:solidFill>
                            <a:schemeClr val="bg2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Australia</a:t>
                      </a:r>
                      <a:endParaRPr lang="pt-BR" sz="1400" b="0" i="0" u="none" strike="noStrike" dirty="0">
                        <a:solidFill>
                          <a:schemeClr val="bg2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solidFill>
                            <a:schemeClr val="bg2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4 of 12 (34%)</a:t>
                      </a:r>
                      <a:endParaRPr lang="en-US" sz="1400" b="0" i="0" u="none" strike="noStrike" dirty="0">
                        <a:solidFill>
                          <a:schemeClr val="bg2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</a:tr>
              <a:tr h="174854">
                <a:tc>
                  <a:txBody>
                    <a:bodyPr/>
                    <a:lstStyle/>
                    <a:p>
                      <a:pPr algn="l" fontAlgn="b"/>
                      <a:r>
                        <a:rPr lang="sk-SK" sz="1400" u="none" strike="noStrike">
                          <a:solidFill>
                            <a:schemeClr val="bg2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 </a:t>
                      </a:r>
                      <a:endParaRPr lang="sk-SK" sz="1400" b="0" i="0" u="none" strike="noStrike">
                        <a:solidFill>
                          <a:schemeClr val="bg2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u="none" strike="noStrike" dirty="0">
                          <a:solidFill>
                            <a:schemeClr val="bg2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USA </a:t>
                      </a:r>
                      <a:r>
                        <a:rPr lang="pt-BR" sz="1400" u="none" strike="noStrike" dirty="0" err="1">
                          <a:solidFill>
                            <a:schemeClr val="bg2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and</a:t>
                      </a:r>
                      <a:r>
                        <a:rPr lang="pt-BR" sz="1400" u="none" strike="noStrike" dirty="0">
                          <a:solidFill>
                            <a:schemeClr val="bg2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 UK</a:t>
                      </a:r>
                      <a:endParaRPr lang="pt-BR" sz="1400" b="0" i="0" u="none" strike="noStrike" dirty="0">
                        <a:solidFill>
                          <a:schemeClr val="bg2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solidFill>
                            <a:schemeClr val="bg2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3 of 12 (25%)</a:t>
                      </a:r>
                      <a:endParaRPr lang="en-US" sz="1400" b="0" i="0" u="none" strike="noStrike">
                        <a:solidFill>
                          <a:schemeClr val="bg2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</a:tr>
              <a:tr h="174854">
                <a:tc>
                  <a:txBody>
                    <a:bodyPr/>
                    <a:lstStyle/>
                    <a:p>
                      <a:pPr algn="l" fontAlgn="b"/>
                      <a:r>
                        <a:rPr lang="sk-SK" sz="1400" u="none" strike="noStrike">
                          <a:solidFill>
                            <a:schemeClr val="bg2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 </a:t>
                      </a:r>
                      <a:endParaRPr lang="sk-SK" sz="1400" b="0" i="0" u="none" strike="noStrike">
                        <a:solidFill>
                          <a:schemeClr val="bg2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u="none" strike="noStrike" dirty="0">
                          <a:solidFill>
                            <a:schemeClr val="bg2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China </a:t>
                      </a:r>
                      <a:r>
                        <a:rPr lang="pt-BR" sz="1400" u="none" strike="noStrike" dirty="0" err="1">
                          <a:solidFill>
                            <a:schemeClr val="bg2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and</a:t>
                      </a:r>
                      <a:r>
                        <a:rPr lang="pt-BR" sz="1400" u="none" strike="noStrike" dirty="0">
                          <a:solidFill>
                            <a:schemeClr val="bg2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 Taiwan</a:t>
                      </a:r>
                      <a:endParaRPr lang="pt-BR" sz="1400" b="0" i="0" u="none" strike="noStrike" dirty="0">
                        <a:solidFill>
                          <a:schemeClr val="bg2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solidFill>
                            <a:schemeClr val="bg2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2 of 12 (17%)</a:t>
                      </a:r>
                      <a:endParaRPr lang="en-US" sz="1400" b="0" i="0" u="none" strike="noStrike">
                        <a:solidFill>
                          <a:schemeClr val="bg2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</a:tr>
              <a:tr h="174854">
                <a:tc>
                  <a:txBody>
                    <a:bodyPr/>
                    <a:lstStyle/>
                    <a:p>
                      <a:pPr algn="l" fontAlgn="b"/>
                      <a:r>
                        <a:rPr lang="sk-SK" sz="1400" u="none" strike="noStrike">
                          <a:solidFill>
                            <a:schemeClr val="bg2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 </a:t>
                      </a:r>
                      <a:endParaRPr lang="sk-SK" sz="1400" b="0" i="0" u="none" strike="noStrike">
                        <a:solidFill>
                          <a:schemeClr val="bg2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u="none" strike="noStrike" dirty="0" err="1">
                          <a:solidFill>
                            <a:schemeClr val="bg2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Others</a:t>
                      </a:r>
                      <a:endParaRPr lang="pt-BR" sz="1400" b="0" i="0" u="none" strike="noStrike" dirty="0">
                        <a:solidFill>
                          <a:schemeClr val="bg2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solidFill>
                            <a:schemeClr val="bg2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3 of 12 (25%)</a:t>
                      </a:r>
                      <a:endParaRPr lang="en-US" sz="1400" b="0" i="0" u="none" strike="noStrike">
                        <a:solidFill>
                          <a:schemeClr val="bg2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</a:tr>
              <a:tr h="174854"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1" u="none" strike="noStrike" dirty="0" err="1">
                          <a:solidFill>
                            <a:schemeClr val="bg2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Frequency</a:t>
                      </a:r>
                      <a:r>
                        <a:rPr lang="pt-BR" sz="1400" b="1" u="none" strike="noStrike" dirty="0">
                          <a:solidFill>
                            <a:schemeClr val="bg2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 </a:t>
                      </a:r>
                      <a:r>
                        <a:rPr lang="pt-BR" sz="1400" b="1" u="none" strike="noStrike" dirty="0" err="1">
                          <a:solidFill>
                            <a:schemeClr val="bg2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by</a:t>
                      </a:r>
                      <a:r>
                        <a:rPr lang="pt-BR" sz="1400" b="1" u="none" strike="noStrike" dirty="0">
                          <a:solidFill>
                            <a:schemeClr val="bg2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 </a:t>
                      </a:r>
                      <a:r>
                        <a:rPr lang="pt-BR" sz="1400" b="1" u="none" strike="noStrike" dirty="0" err="1">
                          <a:solidFill>
                            <a:schemeClr val="bg2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year</a:t>
                      </a:r>
                      <a:r>
                        <a:rPr lang="pt-BR" sz="1400" b="1" u="none" strike="noStrike" dirty="0">
                          <a:solidFill>
                            <a:schemeClr val="bg2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 </a:t>
                      </a:r>
                      <a:r>
                        <a:rPr lang="pt-BR" sz="1400" b="1" u="none" strike="noStrike" dirty="0" err="1">
                          <a:solidFill>
                            <a:schemeClr val="bg2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of</a:t>
                      </a:r>
                      <a:r>
                        <a:rPr lang="pt-BR" sz="1400" b="1" u="none" strike="noStrike" dirty="0">
                          <a:solidFill>
                            <a:schemeClr val="bg2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 </a:t>
                      </a:r>
                      <a:r>
                        <a:rPr lang="pt-BR" sz="1400" b="1" u="none" strike="noStrike" dirty="0" err="1">
                          <a:solidFill>
                            <a:schemeClr val="bg2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publication</a:t>
                      </a:r>
                      <a:endParaRPr lang="pt-BR" sz="1400" b="1" i="0" u="none" strike="noStrike" dirty="0">
                        <a:solidFill>
                          <a:schemeClr val="bg2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s-IS" sz="1400" u="none" strike="noStrike" dirty="0">
                          <a:solidFill>
                            <a:schemeClr val="bg2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2011-2012</a:t>
                      </a:r>
                      <a:endParaRPr lang="is-IS" sz="1400" b="0" i="0" u="none" strike="noStrike" dirty="0">
                        <a:solidFill>
                          <a:schemeClr val="bg2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solidFill>
                            <a:schemeClr val="bg2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1 of 12 (8%)</a:t>
                      </a:r>
                      <a:endParaRPr lang="en-US" sz="1400" b="0" i="0" u="none" strike="noStrike">
                        <a:solidFill>
                          <a:schemeClr val="bg2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</a:tr>
              <a:tr h="174854">
                <a:tc>
                  <a:txBody>
                    <a:bodyPr/>
                    <a:lstStyle/>
                    <a:p>
                      <a:pPr algn="l" fontAlgn="b"/>
                      <a:r>
                        <a:rPr lang="sk-SK" sz="1400" u="none" strike="noStrike">
                          <a:solidFill>
                            <a:schemeClr val="bg2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 </a:t>
                      </a:r>
                      <a:endParaRPr lang="sk-SK" sz="1400" b="0" i="0" u="none" strike="noStrike">
                        <a:solidFill>
                          <a:schemeClr val="bg2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s-IS" sz="1400" u="none" strike="noStrike" dirty="0">
                          <a:solidFill>
                            <a:schemeClr val="bg2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2013-2014</a:t>
                      </a:r>
                      <a:endParaRPr lang="is-IS" sz="1400" b="0" i="0" u="none" strike="noStrike" dirty="0">
                        <a:solidFill>
                          <a:schemeClr val="bg2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>
                          <a:solidFill>
                            <a:schemeClr val="bg2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6 of 12 (50%)</a:t>
                      </a:r>
                      <a:endParaRPr lang="en-US" sz="1400" b="0" i="0" u="none" strike="noStrike">
                        <a:solidFill>
                          <a:schemeClr val="bg2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</a:tr>
              <a:tr h="174854">
                <a:tc>
                  <a:txBody>
                    <a:bodyPr/>
                    <a:lstStyle/>
                    <a:p>
                      <a:pPr algn="l" fontAlgn="b"/>
                      <a:r>
                        <a:rPr lang="sk-SK" sz="1400" u="none" strike="noStrike">
                          <a:solidFill>
                            <a:schemeClr val="bg2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 </a:t>
                      </a:r>
                      <a:endParaRPr lang="sk-SK" sz="1400" b="0" i="0" u="none" strike="noStrike">
                        <a:solidFill>
                          <a:schemeClr val="bg2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s-IS" sz="1400" u="none" strike="noStrike" dirty="0">
                          <a:solidFill>
                            <a:schemeClr val="bg2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2015-2016</a:t>
                      </a:r>
                      <a:endParaRPr lang="is-IS" sz="1400" b="0" i="0" u="none" strike="noStrike" dirty="0">
                        <a:solidFill>
                          <a:schemeClr val="bg2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solidFill>
                            <a:schemeClr val="bg2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5 of 12 (42%)</a:t>
                      </a:r>
                      <a:endParaRPr lang="en-US" sz="1400" b="0" i="0" u="none" strike="noStrike" dirty="0">
                        <a:solidFill>
                          <a:schemeClr val="bg2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</a:tr>
              <a:tr h="174854">
                <a:tc>
                  <a:txBody>
                    <a:bodyPr/>
                    <a:lstStyle/>
                    <a:p>
                      <a:pPr algn="l" fontAlgn="b"/>
                      <a:r>
                        <a:rPr lang="sk-SK" sz="1400" u="none" strike="noStrike">
                          <a:solidFill>
                            <a:schemeClr val="bg2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 </a:t>
                      </a:r>
                      <a:endParaRPr lang="sk-SK" sz="1400" b="0" i="0" u="none" strike="noStrike">
                        <a:solidFill>
                          <a:schemeClr val="bg2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s-IS" sz="1400" u="none" strike="noStrike">
                          <a:solidFill>
                            <a:schemeClr val="bg2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2017</a:t>
                      </a:r>
                      <a:endParaRPr lang="is-IS" sz="1400" b="0" i="0" u="none" strike="noStrike">
                        <a:solidFill>
                          <a:schemeClr val="bg2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mr-IN" sz="1400" u="none" strike="noStrike" dirty="0">
                          <a:solidFill>
                            <a:schemeClr val="bg2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0%</a:t>
                      </a:r>
                      <a:endParaRPr lang="mr-IN" sz="1400" b="0" i="0" u="none" strike="noStrike" dirty="0">
                        <a:solidFill>
                          <a:schemeClr val="bg2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</a:tr>
              <a:tr h="232955"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1" u="none" strike="noStrike" dirty="0" err="1">
                          <a:solidFill>
                            <a:schemeClr val="bg2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Frequency</a:t>
                      </a:r>
                      <a:r>
                        <a:rPr lang="pt-BR" sz="1400" b="1" u="none" strike="noStrike" dirty="0">
                          <a:solidFill>
                            <a:schemeClr val="bg2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 </a:t>
                      </a:r>
                      <a:r>
                        <a:rPr lang="pt-BR" sz="1400" b="1" u="none" strike="noStrike" dirty="0" err="1">
                          <a:solidFill>
                            <a:schemeClr val="bg2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of</a:t>
                      </a:r>
                      <a:r>
                        <a:rPr lang="pt-BR" sz="1400" b="1" u="none" strike="noStrike" dirty="0">
                          <a:solidFill>
                            <a:schemeClr val="bg2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 </a:t>
                      </a:r>
                      <a:r>
                        <a:rPr lang="pt-BR" sz="1400" b="1" u="none" strike="noStrike" dirty="0" err="1">
                          <a:solidFill>
                            <a:schemeClr val="bg2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analysis</a:t>
                      </a:r>
                      <a:r>
                        <a:rPr lang="pt-BR" sz="1400" b="1" u="none" strike="noStrike" dirty="0">
                          <a:solidFill>
                            <a:schemeClr val="bg2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 </a:t>
                      </a:r>
                      <a:r>
                        <a:rPr lang="pt-BR" sz="1400" b="1" u="none" strike="noStrike" dirty="0" err="1">
                          <a:solidFill>
                            <a:schemeClr val="bg2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by</a:t>
                      </a:r>
                      <a:r>
                        <a:rPr lang="pt-BR" sz="1400" b="1" u="none" strike="noStrike" dirty="0">
                          <a:solidFill>
                            <a:schemeClr val="bg2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 </a:t>
                      </a:r>
                      <a:r>
                        <a:rPr lang="pt-BR" sz="1400" b="1" u="none" strike="noStrike" dirty="0" err="1">
                          <a:solidFill>
                            <a:schemeClr val="bg2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clinical</a:t>
                      </a:r>
                      <a:r>
                        <a:rPr lang="pt-BR" sz="1400" b="1" u="none" strike="noStrike" dirty="0">
                          <a:solidFill>
                            <a:schemeClr val="bg2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 </a:t>
                      </a:r>
                      <a:r>
                        <a:rPr lang="pt-BR" sz="1400" b="1" u="none" strike="noStrike" dirty="0" err="1" smtClean="0">
                          <a:solidFill>
                            <a:schemeClr val="bg2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condition</a:t>
                      </a:r>
                      <a:r>
                        <a:rPr lang="pt-BR" sz="1400" b="1" u="none" strike="noStrike" dirty="0" smtClean="0">
                          <a:solidFill>
                            <a:schemeClr val="bg2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 </a:t>
                      </a:r>
                      <a:endParaRPr lang="pt-BR" sz="1400" b="1" i="0" u="none" strike="noStrike" dirty="0">
                        <a:solidFill>
                          <a:schemeClr val="bg2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u="none" strike="noStrike" dirty="0" err="1">
                          <a:solidFill>
                            <a:schemeClr val="bg2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Healthy</a:t>
                      </a:r>
                      <a:endParaRPr lang="pt-BR" sz="1400" b="0" i="0" u="none" strike="noStrike" dirty="0">
                        <a:solidFill>
                          <a:schemeClr val="bg2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solidFill>
                            <a:schemeClr val="bg2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6 of 12 (50%</a:t>
                      </a:r>
                      <a:r>
                        <a:rPr lang="en-US" sz="1400" u="sng" strike="noStrike" dirty="0">
                          <a:solidFill>
                            <a:schemeClr val="bg2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)</a:t>
                      </a:r>
                      <a:endParaRPr lang="en-US" sz="1400" b="0" i="0" u="none" strike="noStrike" dirty="0">
                        <a:solidFill>
                          <a:schemeClr val="bg2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</a:tr>
              <a:tr h="174854">
                <a:tc>
                  <a:txBody>
                    <a:bodyPr/>
                    <a:lstStyle/>
                    <a:p>
                      <a:pPr algn="l" fontAlgn="b"/>
                      <a:r>
                        <a:rPr lang="sk-SK" sz="1400" u="none" strike="noStrike" dirty="0">
                          <a:solidFill>
                            <a:schemeClr val="bg2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 </a:t>
                      </a:r>
                      <a:endParaRPr lang="sk-SK" sz="1400" b="0" i="0" u="none" strike="noStrike" dirty="0">
                        <a:solidFill>
                          <a:schemeClr val="bg2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u="none" strike="noStrike">
                          <a:solidFill>
                            <a:schemeClr val="bg2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Heart Disease</a:t>
                      </a:r>
                      <a:endParaRPr lang="pt-BR" sz="1400" b="0" i="0" u="none" strike="noStrike">
                        <a:solidFill>
                          <a:schemeClr val="bg2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solidFill>
                            <a:schemeClr val="bg2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5 of 12 (42%)</a:t>
                      </a:r>
                      <a:endParaRPr lang="en-US" sz="1400" b="0" i="0" u="none" strike="noStrike" dirty="0">
                        <a:solidFill>
                          <a:schemeClr val="bg2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</a:tr>
              <a:tr h="174854">
                <a:tc>
                  <a:txBody>
                    <a:bodyPr/>
                    <a:lstStyle/>
                    <a:p>
                      <a:pPr algn="l" fontAlgn="b"/>
                      <a:r>
                        <a:rPr lang="sk-SK" sz="1400" u="none" strike="noStrike">
                          <a:solidFill>
                            <a:schemeClr val="bg2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 </a:t>
                      </a:r>
                      <a:endParaRPr lang="sk-SK" sz="1400" b="0" i="0" u="none" strike="noStrike">
                        <a:solidFill>
                          <a:schemeClr val="bg2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u="none" strike="noStrike">
                          <a:solidFill>
                            <a:schemeClr val="bg2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Diabetes and metabolic syndrome</a:t>
                      </a:r>
                      <a:endParaRPr lang="pt-BR" sz="1400" b="0" i="0" u="none" strike="noStrike">
                        <a:solidFill>
                          <a:schemeClr val="bg2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solidFill>
                            <a:schemeClr val="bg2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1 of 12 (8%)</a:t>
                      </a:r>
                      <a:endParaRPr lang="en-US" sz="1400" b="0" i="0" u="none" strike="noStrike" dirty="0">
                        <a:solidFill>
                          <a:schemeClr val="bg2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</a:tr>
              <a:tr h="174854">
                <a:tc>
                  <a:txBody>
                    <a:bodyPr/>
                    <a:lstStyle/>
                    <a:p>
                      <a:pPr algn="l" fontAlgn="b"/>
                      <a:r>
                        <a:rPr lang="sk-SK" sz="1400" u="none" strike="noStrike">
                          <a:solidFill>
                            <a:schemeClr val="bg2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 </a:t>
                      </a:r>
                      <a:endParaRPr lang="sk-SK" sz="1400" b="0" i="0" u="none" strike="noStrike">
                        <a:solidFill>
                          <a:schemeClr val="bg2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u="none" strike="noStrike">
                          <a:solidFill>
                            <a:schemeClr val="bg2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Others</a:t>
                      </a:r>
                      <a:endParaRPr lang="pt-BR" sz="1400" b="0" i="0" u="none" strike="noStrike">
                        <a:solidFill>
                          <a:schemeClr val="bg2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mr-IN" sz="1400" u="none" strike="noStrike" dirty="0">
                          <a:solidFill>
                            <a:schemeClr val="bg2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0%</a:t>
                      </a:r>
                      <a:endParaRPr lang="mr-IN" sz="1400" b="0" i="0" u="none" strike="noStrike" dirty="0">
                        <a:solidFill>
                          <a:schemeClr val="bg2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</a:tr>
              <a:tr h="174854"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1" u="none" strike="noStrike" dirty="0" err="1">
                          <a:solidFill>
                            <a:schemeClr val="bg2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Number</a:t>
                      </a:r>
                      <a:r>
                        <a:rPr lang="pt-BR" sz="1400" b="1" u="none" strike="noStrike" dirty="0">
                          <a:solidFill>
                            <a:schemeClr val="bg2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 </a:t>
                      </a:r>
                      <a:r>
                        <a:rPr lang="pt-BR" sz="1400" b="1" u="none" strike="noStrike" dirty="0" err="1">
                          <a:solidFill>
                            <a:schemeClr val="bg2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of</a:t>
                      </a:r>
                      <a:r>
                        <a:rPr lang="pt-BR" sz="1400" b="1" u="none" strike="noStrike" dirty="0">
                          <a:solidFill>
                            <a:schemeClr val="bg2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 </a:t>
                      </a:r>
                      <a:r>
                        <a:rPr lang="pt-BR" sz="1400" b="1" u="none" strike="noStrike" dirty="0" err="1">
                          <a:solidFill>
                            <a:schemeClr val="bg2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primary</a:t>
                      </a:r>
                      <a:r>
                        <a:rPr lang="pt-BR" sz="1400" b="1" u="none" strike="noStrike" dirty="0">
                          <a:solidFill>
                            <a:schemeClr val="bg2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 </a:t>
                      </a:r>
                      <a:r>
                        <a:rPr lang="pt-BR" sz="1400" b="1" u="none" strike="noStrike" dirty="0" err="1">
                          <a:solidFill>
                            <a:schemeClr val="bg2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studies</a:t>
                      </a:r>
                      <a:r>
                        <a:rPr lang="pt-BR" sz="1400" b="1" u="none" strike="noStrike" dirty="0">
                          <a:solidFill>
                            <a:schemeClr val="bg2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 </a:t>
                      </a:r>
                      <a:r>
                        <a:rPr lang="pt-BR" sz="1400" b="1" u="none" strike="noStrike" dirty="0" err="1">
                          <a:solidFill>
                            <a:schemeClr val="bg2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retrieved</a:t>
                      </a:r>
                      <a:endParaRPr lang="pt-BR" sz="1400" b="1" i="0" u="none" strike="noStrike" dirty="0">
                        <a:solidFill>
                          <a:schemeClr val="bg2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u="none" strike="noStrike" dirty="0" err="1">
                          <a:solidFill>
                            <a:schemeClr val="bg2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Descriptive</a:t>
                      </a:r>
                      <a:endParaRPr lang="pt-BR" sz="1400" b="0" i="0" u="none" strike="noStrike" dirty="0">
                        <a:solidFill>
                          <a:schemeClr val="bg2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i-FI" sz="1400" u="none" strike="noStrike" dirty="0">
                          <a:solidFill>
                            <a:schemeClr val="bg2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23±17,9</a:t>
                      </a:r>
                      <a:endParaRPr lang="fi-FI" sz="1400" b="0" i="0" u="none" strike="noStrike" dirty="0">
                        <a:solidFill>
                          <a:schemeClr val="bg2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</a:tr>
              <a:tr h="174854">
                <a:tc>
                  <a:txBody>
                    <a:bodyPr/>
                    <a:lstStyle/>
                    <a:p>
                      <a:pPr algn="l" fontAlgn="b"/>
                      <a:r>
                        <a:rPr lang="sk-SK" sz="1400" u="none" strike="noStrike">
                          <a:solidFill>
                            <a:schemeClr val="bg2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 </a:t>
                      </a:r>
                      <a:endParaRPr lang="sk-SK" sz="1400" b="0" i="0" u="none" strike="noStrike">
                        <a:solidFill>
                          <a:schemeClr val="bg2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u="none" strike="noStrike">
                          <a:solidFill>
                            <a:schemeClr val="bg2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Total</a:t>
                      </a:r>
                      <a:endParaRPr lang="pt-BR" sz="1400" b="0" i="0" u="none" strike="noStrike">
                        <a:solidFill>
                          <a:schemeClr val="bg2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s-IS" sz="1400" u="none" strike="noStrike" dirty="0">
                          <a:solidFill>
                            <a:schemeClr val="bg2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256</a:t>
                      </a:r>
                      <a:endParaRPr lang="is-IS" sz="1400" b="0" i="0" u="none" strike="noStrike" dirty="0">
                        <a:solidFill>
                          <a:schemeClr val="bg2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</a:tr>
              <a:tr h="174854"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b="1" u="none" strike="noStrike" dirty="0" err="1">
                          <a:solidFill>
                            <a:schemeClr val="bg2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Number</a:t>
                      </a:r>
                      <a:r>
                        <a:rPr lang="pt-BR" sz="1400" b="1" u="none" strike="noStrike" dirty="0">
                          <a:solidFill>
                            <a:schemeClr val="bg2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 </a:t>
                      </a:r>
                      <a:r>
                        <a:rPr lang="pt-BR" sz="1400" b="1" u="none" strike="noStrike" dirty="0" err="1">
                          <a:solidFill>
                            <a:schemeClr val="bg2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of</a:t>
                      </a:r>
                      <a:r>
                        <a:rPr lang="pt-BR" sz="1400" b="1" u="none" strike="noStrike" dirty="0">
                          <a:solidFill>
                            <a:schemeClr val="bg2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 </a:t>
                      </a:r>
                      <a:r>
                        <a:rPr lang="pt-BR" sz="1400" b="1" u="none" strike="noStrike" dirty="0" err="1">
                          <a:solidFill>
                            <a:schemeClr val="bg2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patientes</a:t>
                      </a:r>
                      <a:r>
                        <a:rPr lang="pt-BR" sz="1400" b="1" u="none" strike="noStrike" dirty="0">
                          <a:solidFill>
                            <a:schemeClr val="bg2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 </a:t>
                      </a:r>
                      <a:r>
                        <a:rPr lang="pt-BR" sz="1400" b="1" u="none" strike="noStrike" dirty="0" err="1">
                          <a:solidFill>
                            <a:schemeClr val="bg2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analyzed</a:t>
                      </a:r>
                      <a:endParaRPr lang="pt-BR" sz="1400" b="1" i="0" u="none" strike="noStrike" dirty="0">
                        <a:solidFill>
                          <a:schemeClr val="bg2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u="none" strike="noStrike" dirty="0" err="1">
                          <a:solidFill>
                            <a:schemeClr val="bg2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Descriptives</a:t>
                      </a:r>
                      <a:endParaRPr lang="pt-BR" sz="1400" b="0" i="0" u="none" strike="noStrike" dirty="0">
                        <a:solidFill>
                          <a:schemeClr val="bg2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is-IS" sz="1400" u="none" strike="noStrike" dirty="0">
                          <a:solidFill>
                            <a:schemeClr val="bg2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363±203</a:t>
                      </a:r>
                      <a:endParaRPr lang="is-IS" sz="1400" b="0" i="0" u="none" strike="noStrike" dirty="0">
                        <a:solidFill>
                          <a:schemeClr val="bg2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</a:tr>
              <a:tr h="174854">
                <a:tc>
                  <a:txBody>
                    <a:bodyPr/>
                    <a:lstStyle/>
                    <a:p>
                      <a:pPr algn="l" fontAlgn="b"/>
                      <a:r>
                        <a:rPr lang="sk-SK" sz="1400" u="none" strike="noStrike">
                          <a:solidFill>
                            <a:schemeClr val="bg2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 </a:t>
                      </a:r>
                      <a:endParaRPr lang="sk-SK" sz="1400" b="0" i="0" u="none" strike="noStrike">
                        <a:solidFill>
                          <a:schemeClr val="bg2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u="none" strike="noStrike" dirty="0">
                          <a:solidFill>
                            <a:schemeClr val="bg2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Total</a:t>
                      </a:r>
                      <a:endParaRPr lang="pt-BR" sz="1400" b="0" i="0" u="none" strike="noStrike" dirty="0">
                        <a:solidFill>
                          <a:schemeClr val="bg2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s-IS" sz="1400" u="none" strike="noStrike" dirty="0">
                          <a:solidFill>
                            <a:schemeClr val="bg2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2334</a:t>
                      </a:r>
                      <a:endParaRPr lang="is-IS" sz="1400" b="0" i="0" u="none" strike="noStrike" dirty="0">
                        <a:solidFill>
                          <a:schemeClr val="bg2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</a:tr>
            </a:tbl>
          </a:graphicData>
        </a:graphic>
      </p:graphicFrame>
      <p:sp>
        <p:nvSpPr>
          <p:cNvPr id="10" name="Retângulo 9"/>
          <p:cNvSpPr/>
          <p:nvPr/>
        </p:nvSpPr>
        <p:spPr>
          <a:xfrm>
            <a:off x="3429000" y="1850570"/>
            <a:ext cx="3995057" cy="31702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/>
          <p:cNvSpPr/>
          <p:nvPr/>
        </p:nvSpPr>
        <p:spPr>
          <a:xfrm>
            <a:off x="3429000" y="2709203"/>
            <a:ext cx="3995057" cy="31702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13"/>
          <p:cNvSpPr/>
          <p:nvPr/>
        </p:nvSpPr>
        <p:spPr>
          <a:xfrm>
            <a:off x="3428999" y="4189661"/>
            <a:ext cx="3995057" cy="31702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28320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3" grpId="0" animBg="1"/>
      <p:bldP spid="1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 flipV="1">
            <a:off x="184734" y="590433"/>
            <a:ext cx="8443913" cy="46037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46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endParaRPr lang="pt-BR" altLang="x-none" sz="1300">
              <a:solidFill>
                <a:srgbClr val="FFFFFF"/>
              </a:solidFill>
            </a:endParaRPr>
          </a:p>
        </p:txBody>
      </p:sp>
      <p:sp>
        <p:nvSpPr>
          <p:cNvPr id="8" name="CaixaDeTexto 7"/>
          <p:cNvSpPr txBox="1"/>
          <p:nvPr/>
        </p:nvSpPr>
        <p:spPr>
          <a:xfrm>
            <a:off x="184734" y="161838"/>
            <a:ext cx="865864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pt-BR" sz="2400" b="1" dirty="0" smtClean="0">
                <a:solidFill>
                  <a:srgbClr val="FFFF00"/>
                </a:solidFill>
                <a:ea typeface="Times New Roman" charset="0"/>
                <a:cs typeface="Times New Roman" charset="0"/>
              </a:rPr>
              <a:t>Resultados</a:t>
            </a:r>
            <a:endParaRPr lang="pt-BR" dirty="0">
              <a:solidFill>
                <a:srgbClr val="FFFF00"/>
              </a:solidFill>
              <a:ea typeface="Times New Roman" charset="0"/>
              <a:cs typeface="Times New Roman" charset="0"/>
            </a:endParaRPr>
          </a:p>
        </p:txBody>
      </p:sp>
      <p:sp>
        <p:nvSpPr>
          <p:cNvPr id="2" name="Rectangle 11"/>
          <p:cNvSpPr>
            <a:spLocks noChangeArrowheads="1"/>
          </p:cNvSpPr>
          <p:nvPr/>
        </p:nvSpPr>
        <p:spPr bwMode="auto">
          <a:xfrm>
            <a:off x="3" y="90102"/>
            <a:ext cx="18473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endParaRPr lang="pt-BR" altLang="x-none"/>
          </a:p>
        </p:txBody>
      </p:sp>
      <p:sp>
        <p:nvSpPr>
          <p:cNvPr id="3" name="Rectangle 12"/>
          <p:cNvSpPr>
            <a:spLocks noChangeArrowheads="1"/>
          </p:cNvSpPr>
          <p:nvPr/>
        </p:nvSpPr>
        <p:spPr bwMode="auto">
          <a:xfrm>
            <a:off x="3" y="547302"/>
            <a:ext cx="18473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endParaRPr lang="pt-BR" altLang="x-none"/>
          </a:p>
        </p:txBody>
      </p:sp>
      <p:sp>
        <p:nvSpPr>
          <p:cNvPr id="9" name="CaixaDeTexto 8"/>
          <p:cNvSpPr txBox="1"/>
          <p:nvPr/>
        </p:nvSpPr>
        <p:spPr>
          <a:xfrm>
            <a:off x="184734" y="604890"/>
            <a:ext cx="1628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i="1" dirty="0" smtClean="0">
                <a:solidFill>
                  <a:schemeClr val="bg2"/>
                </a:solidFill>
              </a:rPr>
              <a:t>Escore AMSTAR</a:t>
            </a:r>
            <a:endParaRPr lang="pt-BR" i="1" dirty="0">
              <a:solidFill>
                <a:schemeClr val="bg2"/>
              </a:solidFill>
            </a:endParaRPr>
          </a:p>
        </p:txBody>
      </p:sp>
      <p:graphicFrame>
        <p:nvGraphicFramePr>
          <p:cNvPr id="11" name="Gráfico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9796428"/>
              </p:ext>
            </p:extLst>
          </p:nvPr>
        </p:nvGraphicFramePr>
        <p:xfrm>
          <a:off x="-130542" y="1252896"/>
          <a:ext cx="9274542" cy="55647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Oval 6"/>
          <p:cNvSpPr/>
          <p:nvPr/>
        </p:nvSpPr>
        <p:spPr>
          <a:xfrm>
            <a:off x="7093856" y="3070607"/>
            <a:ext cx="595086" cy="508000"/>
          </a:xfrm>
          <a:prstGeom prst="ellipse">
            <a:avLst/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Oval 12"/>
          <p:cNvSpPr/>
          <p:nvPr/>
        </p:nvSpPr>
        <p:spPr>
          <a:xfrm>
            <a:off x="7391399" y="4509952"/>
            <a:ext cx="595086" cy="508000"/>
          </a:xfrm>
          <a:prstGeom prst="ellipse">
            <a:avLst/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Oval 13"/>
          <p:cNvSpPr/>
          <p:nvPr/>
        </p:nvSpPr>
        <p:spPr>
          <a:xfrm>
            <a:off x="6828970" y="4994914"/>
            <a:ext cx="595086" cy="508000"/>
          </a:xfrm>
          <a:prstGeom prst="ellipse">
            <a:avLst/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Oval 14"/>
          <p:cNvSpPr/>
          <p:nvPr/>
        </p:nvSpPr>
        <p:spPr>
          <a:xfrm>
            <a:off x="1923140" y="1436014"/>
            <a:ext cx="595086" cy="508000"/>
          </a:xfrm>
          <a:prstGeom prst="ellipse">
            <a:avLst/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Oval 15"/>
          <p:cNvSpPr/>
          <p:nvPr/>
        </p:nvSpPr>
        <p:spPr>
          <a:xfrm>
            <a:off x="4245539" y="1585844"/>
            <a:ext cx="537029" cy="508000"/>
          </a:xfrm>
          <a:prstGeom prst="ellipse">
            <a:avLst/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Oval 16"/>
          <p:cNvSpPr/>
          <p:nvPr/>
        </p:nvSpPr>
        <p:spPr>
          <a:xfrm>
            <a:off x="6491513" y="2032836"/>
            <a:ext cx="595086" cy="508000"/>
          </a:xfrm>
          <a:prstGeom prst="ellipse">
            <a:avLst/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Oval 17"/>
          <p:cNvSpPr/>
          <p:nvPr/>
        </p:nvSpPr>
        <p:spPr>
          <a:xfrm>
            <a:off x="1375227" y="5668664"/>
            <a:ext cx="595086" cy="508000"/>
          </a:xfrm>
          <a:prstGeom prst="ellipse">
            <a:avLst/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CaixaDeTexto 9"/>
          <p:cNvSpPr txBox="1"/>
          <p:nvPr/>
        </p:nvSpPr>
        <p:spPr>
          <a:xfrm>
            <a:off x="197181" y="1086040"/>
            <a:ext cx="31997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 smtClean="0">
                <a:solidFill>
                  <a:schemeClr val="bg1">
                    <a:lumMod val="95000"/>
                  </a:schemeClr>
                </a:solidFill>
              </a:rPr>
              <a:t>Figura 1. Itens AMSTAR para cada estudo.</a:t>
            </a:r>
            <a:endParaRPr lang="pt-BR" sz="14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0501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 flipV="1">
            <a:off x="184734" y="590433"/>
            <a:ext cx="8443913" cy="46037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46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endParaRPr lang="pt-BR" altLang="x-none" sz="1300">
              <a:solidFill>
                <a:srgbClr val="FFFFFF"/>
              </a:solidFill>
            </a:endParaRPr>
          </a:p>
        </p:txBody>
      </p:sp>
      <p:sp>
        <p:nvSpPr>
          <p:cNvPr id="8" name="CaixaDeTexto 7"/>
          <p:cNvSpPr txBox="1"/>
          <p:nvPr/>
        </p:nvSpPr>
        <p:spPr>
          <a:xfrm>
            <a:off x="184734" y="161838"/>
            <a:ext cx="865864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pt-BR" sz="2400" b="1" dirty="0" smtClean="0">
                <a:solidFill>
                  <a:srgbClr val="FFFF00"/>
                </a:solidFill>
                <a:ea typeface="Times New Roman" charset="0"/>
                <a:cs typeface="Times New Roman" charset="0"/>
              </a:rPr>
              <a:t>Resultados</a:t>
            </a:r>
            <a:endParaRPr lang="pt-BR" dirty="0">
              <a:solidFill>
                <a:srgbClr val="FFFF00"/>
              </a:solidFill>
              <a:ea typeface="Times New Roman" charset="0"/>
              <a:cs typeface="Times New Roman" charset="0"/>
            </a:endParaRPr>
          </a:p>
        </p:txBody>
      </p:sp>
      <p:sp>
        <p:nvSpPr>
          <p:cNvPr id="2" name="Rectangle 11"/>
          <p:cNvSpPr>
            <a:spLocks noChangeArrowheads="1"/>
          </p:cNvSpPr>
          <p:nvPr/>
        </p:nvSpPr>
        <p:spPr bwMode="auto">
          <a:xfrm>
            <a:off x="3" y="90102"/>
            <a:ext cx="18473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endParaRPr lang="pt-BR" altLang="x-none"/>
          </a:p>
        </p:txBody>
      </p:sp>
      <p:sp>
        <p:nvSpPr>
          <p:cNvPr id="3" name="Rectangle 12"/>
          <p:cNvSpPr>
            <a:spLocks noChangeArrowheads="1"/>
          </p:cNvSpPr>
          <p:nvPr/>
        </p:nvSpPr>
        <p:spPr bwMode="auto">
          <a:xfrm>
            <a:off x="3" y="547302"/>
            <a:ext cx="18473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endParaRPr lang="pt-BR" altLang="x-none"/>
          </a:p>
        </p:txBody>
      </p:sp>
      <p:sp>
        <p:nvSpPr>
          <p:cNvPr id="23" name="Retângulo 22"/>
          <p:cNvSpPr/>
          <p:nvPr/>
        </p:nvSpPr>
        <p:spPr>
          <a:xfrm>
            <a:off x="987449" y="2940216"/>
            <a:ext cx="8626277" cy="45719"/>
          </a:xfrm>
          <a:prstGeom prst="rect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Retângulo 23"/>
          <p:cNvSpPr/>
          <p:nvPr/>
        </p:nvSpPr>
        <p:spPr>
          <a:xfrm>
            <a:off x="1139849" y="2355758"/>
            <a:ext cx="8626277" cy="45719"/>
          </a:xfrm>
          <a:prstGeom prst="rect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aixaDeTexto 8"/>
          <p:cNvSpPr txBox="1"/>
          <p:nvPr/>
        </p:nvSpPr>
        <p:spPr>
          <a:xfrm>
            <a:off x="184734" y="604890"/>
            <a:ext cx="1628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i="1" dirty="0" smtClean="0">
                <a:solidFill>
                  <a:schemeClr val="bg2"/>
                </a:solidFill>
              </a:rPr>
              <a:t>Escore AMSTAR</a:t>
            </a:r>
            <a:endParaRPr lang="pt-BR" i="1" dirty="0">
              <a:solidFill>
                <a:schemeClr val="bg2"/>
              </a:solidFill>
            </a:endParaRPr>
          </a:p>
        </p:txBody>
      </p:sp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4335041"/>
              </p:ext>
            </p:extLst>
          </p:nvPr>
        </p:nvGraphicFramePr>
        <p:xfrm>
          <a:off x="184734" y="1753319"/>
          <a:ext cx="8658643" cy="41429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08637"/>
                <a:gridCol w="424543"/>
                <a:gridCol w="507158"/>
                <a:gridCol w="591836"/>
                <a:gridCol w="653606"/>
                <a:gridCol w="653143"/>
                <a:gridCol w="664029"/>
                <a:gridCol w="642257"/>
                <a:gridCol w="642257"/>
                <a:gridCol w="642257"/>
                <a:gridCol w="729343"/>
                <a:gridCol w="511629"/>
                <a:gridCol w="787948"/>
              </a:tblGrid>
              <a:tr h="307789">
                <a:tc>
                  <a:txBody>
                    <a:bodyPr/>
                    <a:lstStyle/>
                    <a:p>
                      <a:pPr algn="l" fontAlgn="b"/>
                      <a:r>
                        <a:rPr lang="sk-SK" sz="1200" u="none" strike="noStrike" dirty="0">
                          <a:solidFill>
                            <a:schemeClr val="bg2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 </a:t>
                      </a:r>
                      <a:endParaRPr lang="sk-SK" sz="1200" b="0" i="0" u="none" strike="noStrike" dirty="0">
                        <a:solidFill>
                          <a:schemeClr val="bg2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200" b="1" u="none" strike="noStrike" dirty="0" smtClean="0">
                          <a:solidFill>
                            <a:schemeClr val="bg2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AM1</a:t>
                      </a:r>
                      <a:endParaRPr lang="pt-BR" sz="1200" b="1" i="0" u="none" strike="noStrike" dirty="0">
                        <a:solidFill>
                          <a:schemeClr val="bg2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200" b="1" i="0" u="none" strike="noStrike" dirty="0" smtClean="0">
                          <a:solidFill>
                            <a:schemeClr val="bg2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AM2</a:t>
                      </a:r>
                      <a:endParaRPr lang="pt-BR" sz="1200" b="1" i="0" u="none" strike="noStrike" dirty="0">
                        <a:solidFill>
                          <a:schemeClr val="bg2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200" b="1" u="none" strike="noStrike" dirty="0" smtClean="0">
                          <a:solidFill>
                            <a:schemeClr val="bg2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AM3</a:t>
                      </a:r>
                      <a:endParaRPr lang="pt-BR" sz="1200" b="1" i="0" u="none" strike="noStrike" dirty="0">
                        <a:solidFill>
                          <a:schemeClr val="bg2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200" b="1" u="none" strike="noStrike" dirty="0" smtClean="0">
                          <a:solidFill>
                            <a:schemeClr val="bg2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AM4</a:t>
                      </a:r>
                      <a:endParaRPr lang="pt-BR" sz="1200" b="1" i="0" u="none" strike="noStrike" dirty="0">
                        <a:solidFill>
                          <a:schemeClr val="bg2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200" b="1" u="none" strike="noStrike" dirty="0" smtClean="0">
                          <a:solidFill>
                            <a:schemeClr val="bg2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AM5</a:t>
                      </a:r>
                      <a:endParaRPr lang="pt-BR" sz="1200" b="1" i="0" u="none" strike="noStrike" dirty="0">
                        <a:solidFill>
                          <a:schemeClr val="bg2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200" b="1" u="none" strike="noStrike" dirty="0" smtClean="0">
                          <a:solidFill>
                            <a:schemeClr val="bg2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AM6</a:t>
                      </a:r>
                      <a:endParaRPr lang="pt-BR" sz="1200" b="1" i="0" u="none" strike="noStrike" dirty="0">
                        <a:solidFill>
                          <a:schemeClr val="bg2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200" b="1" u="none" strike="noStrike" dirty="0" smtClean="0">
                          <a:solidFill>
                            <a:schemeClr val="bg2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AM7</a:t>
                      </a:r>
                      <a:endParaRPr lang="pt-BR" sz="1200" b="1" i="0" u="none" strike="noStrike" dirty="0">
                        <a:solidFill>
                          <a:schemeClr val="bg2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200" b="1" u="none" strike="noStrike" dirty="0" smtClean="0">
                          <a:solidFill>
                            <a:schemeClr val="bg2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AM8</a:t>
                      </a:r>
                      <a:endParaRPr lang="pt-BR" sz="1200" b="1" i="0" u="none" strike="noStrike" dirty="0">
                        <a:solidFill>
                          <a:schemeClr val="bg2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200" b="1" u="none" strike="noStrike" dirty="0" smtClean="0">
                          <a:solidFill>
                            <a:schemeClr val="bg2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AM9</a:t>
                      </a:r>
                      <a:endParaRPr lang="pt-BR" sz="1200" b="1" i="0" u="none" strike="noStrike" dirty="0">
                        <a:solidFill>
                          <a:schemeClr val="bg2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200" b="1" u="none" strike="noStrike" dirty="0" smtClean="0">
                          <a:solidFill>
                            <a:schemeClr val="bg2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AM10</a:t>
                      </a:r>
                      <a:endParaRPr lang="pt-BR" sz="1200" b="1" i="0" u="none" strike="noStrike" dirty="0">
                        <a:solidFill>
                          <a:schemeClr val="bg2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200" b="1" u="none" strike="noStrike" dirty="0" smtClean="0">
                          <a:solidFill>
                            <a:schemeClr val="bg2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AM11</a:t>
                      </a:r>
                      <a:endParaRPr lang="pt-BR" sz="1200" b="1" i="0" u="none" strike="noStrike" dirty="0">
                        <a:solidFill>
                          <a:schemeClr val="bg2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200" b="1" u="none" strike="noStrike" dirty="0">
                          <a:solidFill>
                            <a:schemeClr val="bg2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Total score</a:t>
                      </a:r>
                      <a:endParaRPr lang="pt-BR" sz="1200" b="1" i="0" u="none" strike="noStrike" dirty="0">
                        <a:solidFill>
                          <a:schemeClr val="bg2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</a:tr>
              <a:tr h="236306">
                <a:tc>
                  <a:txBody>
                    <a:bodyPr/>
                    <a:lstStyle/>
                    <a:p>
                      <a:pPr algn="l" fontAlgn="b"/>
                      <a:r>
                        <a:rPr lang="pt-BR" sz="1200" u="none" strike="noStrike" dirty="0" err="1">
                          <a:solidFill>
                            <a:schemeClr val="bg2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Sloth</a:t>
                      </a:r>
                      <a:r>
                        <a:rPr lang="pt-BR" sz="1200" u="none" strike="noStrike" dirty="0">
                          <a:solidFill>
                            <a:schemeClr val="bg2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 et al </a:t>
                      </a:r>
                      <a:r>
                        <a:rPr lang="pt-BR" sz="1200" u="none" strike="noStrike" dirty="0" smtClean="0">
                          <a:solidFill>
                            <a:schemeClr val="bg2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2013</a:t>
                      </a:r>
                      <a:endParaRPr lang="pt-BR" sz="1200" b="0" i="0" u="none" strike="noStrike" dirty="0">
                        <a:solidFill>
                          <a:schemeClr val="bg2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200" u="none" strike="noStrike" dirty="0">
                          <a:solidFill>
                            <a:schemeClr val="bg2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0</a:t>
                      </a:r>
                      <a:endParaRPr lang="pt-BR" sz="1200" b="0" i="0" u="none" strike="noStrike" dirty="0">
                        <a:solidFill>
                          <a:schemeClr val="bg2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200" u="none" strike="noStrike">
                          <a:solidFill>
                            <a:schemeClr val="bg2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0</a:t>
                      </a:r>
                      <a:endParaRPr lang="pt-BR" sz="1200" b="0" i="0" u="none" strike="noStrike">
                        <a:solidFill>
                          <a:schemeClr val="bg2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200" u="none" strike="noStrike">
                          <a:solidFill>
                            <a:schemeClr val="bg2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1</a:t>
                      </a:r>
                      <a:endParaRPr lang="pt-BR" sz="1200" b="0" i="0" u="none" strike="noStrike">
                        <a:solidFill>
                          <a:schemeClr val="bg2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200" u="none" strike="noStrike">
                          <a:solidFill>
                            <a:schemeClr val="bg2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0</a:t>
                      </a:r>
                      <a:endParaRPr lang="pt-BR" sz="1200" b="0" i="0" u="none" strike="noStrike">
                        <a:solidFill>
                          <a:schemeClr val="bg2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200" u="none" strike="noStrike">
                          <a:solidFill>
                            <a:schemeClr val="bg2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0</a:t>
                      </a:r>
                      <a:endParaRPr lang="pt-BR" sz="1200" b="0" i="0" u="none" strike="noStrike">
                        <a:solidFill>
                          <a:schemeClr val="bg2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200" u="none" strike="noStrike">
                          <a:solidFill>
                            <a:schemeClr val="bg2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0</a:t>
                      </a:r>
                      <a:endParaRPr lang="pt-BR" sz="1200" b="0" i="0" u="none" strike="noStrike">
                        <a:solidFill>
                          <a:schemeClr val="bg2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200" u="none" strike="noStrike">
                          <a:solidFill>
                            <a:schemeClr val="bg2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0</a:t>
                      </a:r>
                      <a:endParaRPr lang="pt-BR" sz="1200" b="0" i="0" u="none" strike="noStrike">
                        <a:solidFill>
                          <a:schemeClr val="bg2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200" u="none" strike="noStrike">
                          <a:solidFill>
                            <a:schemeClr val="bg2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0</a:t>
                      </a:r>
                      <a:endParaRPr lang="pt-BR" sz="1200" b="0" i="0" u="none" strike="noStrike">
                        <a:solidFill>
                          <a:schemeClr val="bg2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200" u="none" strike="noStrike">
                          <a:solidFill>
                            <a:schemeClr val="bg2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1</a:t>
                      </a:r>
                      <a:endParaRPr lang="pt-BR" sz="1200" b="0" i="0" u="none" strike="noStrike">
                        <a:solidFill>
                          <a:schemeClr val="bg2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200" u="none" strike="noStrike" dirty="0">
                          <a:solidFill>
                            <a:schemeClr val="bg2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0</a:t>
                      </a:r>
                      <a:endParaRPr lang="pt-BR" sz="1200" b="0" i="0" u="none" strike="noStrike" dirty="0">
                        <a:solidFill>
                          <a:schemeClr val="bg2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200" u="none" strike="noStrike" dirty="0">
                          <a:solidFill>
                            <a:schemeClr val="bg2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0</a:t>
                      </a:r>
                      <a:endParaRPr lang="pt-BR" sz="1200" b="0" i="0" u="none" strike="noStrike" dirty="0">
                        <a:solidFill>
                          <a:schemeClr val="bg2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200" u="none" strike="noStrike" dirty="0">
                          <a:solidFill>
                            <a:schemeClr val="bg2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2</a:t>
                      </a:r>
                      <a:endParaRPr lang="is-IS" sz="1200" b="0" i="0" u="none" strike="noStrike" dirty="0">
                        <a:solidFill>
                          <a:schemeClr val="bg2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</a:tr>
              <a:tr h="236306">
                <a:tc>
                  <a:txBody>
                    <a:bodyPr/>
                    <a:lstStyle/>
                    <a:p>
                      <a:pPr algn="l" fontAlgn="b"/>
                      <a:r>
                        <a:rPr lang="pt-BR" sz="1200" u="none" strike="noStrike" dirty="0" err="1">
                          <a:solidFill>
                            <a:schemeClr val="bg2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Gist</a:t>
                      </a:r>
                      <a:r>
                        <a:rPr lang="pt-BR" sz="1200" u="none" strike="noStrike" dirty="0">
                          <a:solidFill>
                            <a:schemeClr val="bg2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 et al </a:t>
                      </a:r>
                      <a:r>
                        <a:rPr lang="pt-BR" sz="1200" u="none" strike="noStrike" dirty="0" smtClean="0">
                          <a:solidFill>
                            <a:schemeClr val="bg2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2013</a:t>
                      </a:r>
                      <a:endParaRPr lang="pt-BR" sz="1200" b="0" i="0" u="none" strike="noStrike" dirty="0">
                        <a:solidFill>
                          <a:schemeClr val="bg2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200" u="none" strike="noStrike">
                          <a:solidFill>
                            <a:schemeClr val="bg2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0</a:t>
                      </a:r>
                      <a:endParaRPr lang="pt-BR" sz="1200" b="0" i="0" u="none" strike="noStrike">
                        <a:solidFill>
                          <a:schemeClr val="bg2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200" u="none" strike="noStrike">
                          <a:solidFill>
                            <a:schemeClr val="bg2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0</a:t>
                      </a:r>
                      <a:endParaRPr lang="pt-BR" sz="1200" b="0" i="0" u="none" strike="noStrike">
                        <a:solidFill>
                          <a:schemeClr val="bg2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200" u="none" strike="noStrike" dirty="0">
                          <a:solidFill>
                            <a:schemeClr val="bg2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0</a:t>
                      </a:r>
                      <a:endParaRPr lang="pt-BR" sz="1200" b="0" i="0" u="none" strike="noStrike" dirty="0">
                        <a:solidFill>
                          <a:schemeClr val="bg2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200" u="none" strike="noStrike">
                          <a:solidFill>
                            <a:schemeClr val="bg2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0</a:t>
                      </a:r>
                      <a:endParaRPr lang="pt-BR" sz="1200" b="0" i="0" u="none" strike="noStrike">
                        <a:solidFill>
                          <a:schemeClr val="bg2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200" u="none" strike="noStrike">
                          <a:solidFill>
                            <a:schemeClr val="bg2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0</a:t>
                      </a:r>
                      <a:endParaRPr lang="pt-BR" sz="1200" b="0" i="0" u="none" strike="noStrike">
                        <a:solidFill>
                          <a:schemeClr val="bg2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200" u="none" strike="noStrike">
                          <a:solidFill>
                            <a:schemeClr val="bg2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1</a:t>
                      </a:r>
                      <a:endParaRPr lang="pt-BR" sz="1200" b="0" i="0" u="none" strike="noStrike">
                        <a:solidFill>
                          <a:schemeClr val="bg2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200" u="none" strike="noStrike">
                          <a:solidFill>
                            <a:schemeClr val="bg2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0</a:t>
                      </a:r>
                      <a:endParaRPr lang="pt-BR" sz="1200" b="0" i="0" u="none" strike="noStrike">
                        <a:solidFill>
                          <a:schemeClr val="bg2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200" u="none" strike="noStrike">
                          <a:solidFill>
                            <a:schemeClr val="bg2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0</a:t>
                      </a:r>
                      <a:endParaRPr lang="pt-BR" sz="1200" b="0" i="0" u="none" strike="noStrike">
                        <a:solidFill>
                          <a:schemeClr val="bg2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200" u="none" strike="noStrike">
                          <a:solidFill>
                            <a:schemeClr val="bg2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1</a:t>
                      </a:r>
                      <a:endParaRPr lang="pt-BR" sz="1200" b="0" i="0" u="none" strike="noStrike">
                        <a:solidFill>
                          <a:schemeClr val="bg2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200" u="none" strike="noStrike">
                          <a:solidFill>
                            <a:schemeClr val="bg2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1</a:t>
                      </a:r>
                      <a:endParaRPr lang="pt-BR" sz="1200" b="0" i="0" u="none" strike="noStrike">
                        <a:solidFill>
                          <a:schemeClr val="bg2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200" u="none" strike="noStrike">
                          <a:solidFill>
                            <a:schemeClr val="bg2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0</a:t>
                      </a:r>
                      <a:endParaRPr lang="pt-BR" sz="1200" b="0" i="0" u="none" strike="noStrike">
                        <a:solidFill>
                          <a:schemeClr val="bg2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 dirty="0">
                          <a:solidFill>
                            <a:schemeClr val="bg2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3</a:t>
                      </a:r>
                      <a:endParaRPr lang="pt-BR" sz="1200" b="0" i="0" u="none" strike="noStrike" dirty="0">
                        <a:solidFill>
                          <a:schemeClr val="bg2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</a:tr>
              <a:tr h="236306">
                <a:tc>
                  <a:txBody>
                    <a:bodyPr/>
                    <a:lstStyle/>
                    <a:p>
                      <a:pPr algn="l" fontAlgn="b"/>
                      <a:r>
                        <a:rPr lang="pt-BR" sz="1200" u="none" strike="noStrike" dirty="0">
                          <a:solidFill>
                            <a:schemeClr val="bg2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Weston </a:t>
                      </a:r>
                      <a:r>
                        <a:rPr lang="pt-BR" sz="1200" u="none" strike="noStrike" dirty="0" err="1">
                          <a:solidFill>
                            <a:schemeClr val="bg2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K</a:t>
                      </a:r>
                      <a:r>
                        <a:rPr lang="pt-BR" sz="1200" u="none" strike="noStrike" dirty="0">
                          <a:solidFill>
                            <a:schemeClr val="bg2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 </a:t>
                      </a:r>
                      <a:r>
                        <a:rPr lang="pt-BR" sz="1200" u="none" strike="noStrike" dirty="0" smtClean="0">
                          <a:solidFill>
                            <a:schemeClr val="bg2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et al</a:t>
                      </a:r>
                      <a:r>
                        <a:rPr lang="pt-BR" sz="1200" u="none" strike="noStrike" baseline="0" dirty="0" smtClean="0">
                          <a:solidFill>
                            <a:schemeClr val="bg2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 </a:t>
                      </a:r>
                      <a:r>
                        <a:rPr lang="pt-BR" sz="1200" u="none" strike="noStrike" dirty="0" smtClean="0">
                          <a:solidFill>
                            <a:schemeClr val="bg2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2013</a:t>
                      </a:r>
                      <a:endParaRPr lang="pt-BR" sz="1200" b="0" i="0" u="none" strike="noStrike" dirty="0">
                        <a:solidFill>
                          <a:schemeClr val="bg2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200" u="none" strike="noStrike">
                          <a:solidFill>
                            <a:schemeClr val="bg2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0</a:t>
                      </a:r>
                      <a:endParaRPr lang="pt-BR" sz="1200" b="0" i="0" u="none" strike="noStrike">
                        <a:solidFill>
                          <a:schemeClr val="bg2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200" u="none" strike="noStrike">
                          <a:solidFill>
                            <a:schemeClr val="bg2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0</a:t>
                      </a:r>
                      <a:endParaRPr lang="pt-BR" sz="1200" b="0" i="0" u="none" strike="noStrike">
                        <a:solidFill>
                          <a:schemeClr val="bg2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200" u="none" strike="noStrike">
                          <a:solidFill>
                            <a:schemeClr val="bg2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0</a:t>
                      </a:r>
                      <a:endParaRPr lang="pt-BR" sz="1200" b="0" i="0" u="none" strike="noStrike">
                        <a:solidFill>
                          <a:schemeClr val="bg2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200" u="none" strike="noStrike">
                          <a:solidFill>
                            <a:schemeClr val="bg2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0</a:t>
                      </a:r>
                      <a:endParaRPr lang="pt-BR" sz="1200" b="0" i="0" u="none" strike="noStrike">
                        <a:solidFill>
                          <a:schemeClr val="bg2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200" u="none" strike="noStrike" dirty="0">
                          <a:solidFill>
                            <a:schemeClr val="bg2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0</a:t>
                      </a:r>
                      <a:endParaRPr lang="pt-BR" sz="1200" b="0" i="0" u="none" strike="noStrike" dirty="0">
                        <a:solidFill>
                          <a:schemeClr val="bg2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200" u="none" strike="noStrike">
                          <a:solidFill>
                            <a:schemeClr val="bg2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0</a:t>
                      </a:r>
                      <a:endParaRPr lang="pt-BR" sz="1200" b="0" i="0" u="none" strike="noStrike">
                        <a:solidFill>
                          <a:schemeClr val="bg2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200" u="none" strike="noStrike">
                          <a:solidFill>
                            <a:schemeClr val="bg2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1</a:t>
                      </a:r>
                      <a:endParaRPr lang="pt-BR" sz="1200" b="0" i="0" u="none" strike="noStrike">
                        <a:solidFill>
                          <a:schemeClr val="bg2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200" u="none" strike="noStrike">
                          <a:solidFill>
                            <a:schemeClr val="bg2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1</a:t>
                      </a:r>
                      <a:endParaRPr lang="pt-BR" sz="1200" b="0" i="0" u="none" strike="noStrike">
                        <a:solidFill>
                          <a:schemeClr val="bg2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200" u="none" strike="noStrike">
                          <a:solidFill>
                            <a:schemeClr val="bg2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1</a:t>
                      </a:r>
                      <a:endParaRPr lang="pt-BR" sz="1200" b="0" i="0" u="none" strike="noStrike">
                        <a:solidFill>
                          <a:schemeClr val="bg2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200" u="none" strike="noStrike">
                          <a:solidFill>
                            <a:schemeClr val="bg2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0</a:t>
                      </a:r>
                      <a:endParaRPr lang="pt-BR" sz="1200" b="0" i="0" u="none" strike="noStrike">
                        <a:solidFill>
                          <a:schemeClr val="bg2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200" u="none" strike="noStrike">
                          <a:solidFill>
                            <a:schemeClr val="bg2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0</a:t>
                      </a:r>
                      <a:endParaRPr lang="pt-BR" sz="1200" b="0" i="0" u="none" strike="noStrike">
                        <a:solidFill>
                          <a:schemeClr val="bg2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 dirty="0">
                          <a:solidFill>
                            <a:schemeClr val="bg2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3</a:t>
                      </a:r>
                      <a:endParaRPr lang="pt-BR" sz="1200" b="0" i="0" u="none" strike="noStrike" dirty="0">
                        <a:solidFill>
                          <a:schemeClr val="bg2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</a:tr>
              <a:tr h="236306">
                <a:tc>
                  <a:txBody>
                    <a:bodyPr/>
                    <a:lstStyle/>
                    <a:p>
                      <a:pPr algn="l" fontAlgn="b"/>
                      <a:r>
                        <a:rPr lang="pt-BR" sz="1200" u="none" strike="noStrike" dirty="0" err="1" smtClean="0">
                          <a:solidFill>
                            <a:schemeClr val="bg2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Batacan</a:t>
                      </a:r>
                      <a:r>
                        <a:rPr lang="pt-BR" sz="1200" u="none" strike="noStrike" dirty="0" smtClean="0">
                          <a:solidFill>
                            <a:schemeClr val="bg2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 et al</a:t>
                      </a:r>
                      <a:r>
                        <a:rPr lang="pt-BR" sz="1200" u="none" strike="noStrike" baseline="0" dirty="0" smtClean="0">
                          <a:solidFill>
                            <a:schemeClr val="bg2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 </a:t>
                      </a:r>
                      <a:r>
                        <a:rPr lang="pt-BR" sz="1200" u="none" strike="noStrike" dirty="0" smtClean="0">
                          <a:solidFill>
                            <a:schemeClr val="bg2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2016</a:t>
                      </a:r>
                      <a:endParaRPr lang="pt-BR" sz="1200" b="0" i="0" u="none" strike="noStrike" dirty="0">
                        <a:solidFill>
                          <a:schemeClr val="bg2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200" u="none" strike="noStrike">
                          <a:solidFill>
                            <a:schemeClr val="bg2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0</a:t>
                      </a:r>
                      <a:endParaRPr lang="pt-BR" sz="1200" b="0" i="0" u="none" strike="noStrike">
                        <a:solidFill>
                          <a:schemeClr val="bg2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200" u="none" strike="noStrike" dirty="0" smtClean="0">
                          <a:solidFill>
                            <a:schemeClr val="bg2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1</a:t>
                      </a:r>
                      <a:endParaRPr lang="pt-BR" sz="1200" b="0" i="0" u="none" strike="noStrike" dirty="0">
                        <a:solidFill>
                          <a:schemeClr val="bg2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200" u="none" strike="noStrike">
                          <a:solidFill>
                            <a:schemeClr val="bg2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0</a:t>
                      </a:r>
                      <a:endParaRPr lang="pt-BR" sz="1200" b="0" i="0" u="none" strike="noStrike">
                        <a:solidFill>
                          <a:schemeClr val="bg2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200" u="none" strike="noStrike">
                          <a:solidFill>
                            <a:schemeClr val="bg2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0</a:t>
                      </a:r>
                      <a:endParaRPr lang="pt-BR" sz="1200" b="0" i="0" u="none" strike="noStrike">
                        <a:solidFill>
                          <a:schemeClr val="bg2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200" u="none" strike="noStrike" dirty="0">
                          <a:solidFill>
                            <a:schemeClr val="bg2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0</a:t>
                      </a:r>
                      <a:endParaRPr lang="pt-BR" sz="1200" b="0" i="0" u="none" strike="noStrike" dirty="0">
                        <a:solidFill>
                          <a:schemeClr val="bg2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200" u="none" strike="noStrike">
                          <a:solidFill>
                            <a:schemeClr val="bg2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1</a:t>
                      </a:r>
                      <a:endParaRPr lang="pt-BR" sz="1200" b="0" i="0" u="none" strike="noStrike">
                        <a:solidFill>
                          <a:schemeClr val="bg2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200" u="none" strike="noStrike">
                          <a:solidFill>
                            <a:schemeClr val="bg2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1</a:t>
                      </a:r>
                      <a:endParaRPr lang="pt-BR" sz="1200" b="0" i="0" u="none" strike="noStrike">
                        <a:solidFill>
                          <a:schemeClr val="bg2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200" u="none" strike="noStrike">
                          <a:solidFill>
                            <a:schemeClr val="bg2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0</a:t>
                      </a:r>
                      <a:endParaRPr lang="pt-BR" sz="1200" b="0" i="0" u="none" strike="noStrike">
                        <a:solidFill>
                          <a:schemeClr val="bg2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200" u="none" strike="noStrike">
                          <a:solidFill>
                            <a:schemeClr val="bg2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1</a:t>
                      </a:r>
                      <a:endParaRPr lang="pt-BR" sz="1200" b="0" i="0" u="none" strike="noStrike">
                        <a:solidFill>
                          <a:schemeClr val="bg2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200" u="none" strike="noStrike">
                          <a:solidFill>
                            <a:schemeClr val="bg2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0</a:t>
                      </a:r>
                      <a:endParaRPr lang="pt-BR" sz="1200" b="0" i="0" u="none" strike="noStrike">
                        <a:solidFill>
                          <a:schemeClr val="bg2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200" u="none" strike="noStrike">
                          <a:solidFill>
                            <a:schemeClr val="bg2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0</a:t>
                      </a:r>
                      <a:endParaRPr lang="pt-BR" sz="1200" b="0" i="0" u="none" strike="noStrike">
                        <a:solidFill>
                          <a:schemeClr val="bg2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 dirty="0">
                          <a:solidFill>
                            <a:schemeClr val="bg2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4</a:t>
                      </a:r>
                      <a:endParaRPr lang="pt-BR" sz="1200" b="0" i="0" u="none" strike="noStrike" dirty="0">
                        <a:solidFill>
                          <a:schemeClr val="bg2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</a:tr>
              <a:tr h="236306">
                <a:tc>
                  <a:txBody>
                    <a:bodyPr/>
                    <a:lstStyle/>
                    <a:p>
                      <a:pPr algn="l" fontAlgn="b"/>
                      <a:r>
                        <a:rPr lang="pt-BR" sz="1200" u="none" strike="noStrike" dirty="0">
                          <a:solidFill>
                            <a:schemeClr val="bg2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Weston M et al </a:t>
                      </a:r>
                      <a:r>
                        <a:rPr lang="pt-BR" sz="1200" u="none" strike="noStrike" dirty="0" smtClean="0">
                          <a:solidFill>
                            <a:schemeClr val="bg2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2014</a:t>
                      </a:r>
                      <a:endParaRPr lang="pt-BR" sz="1200" b="0" i="0" u="none" strike="noStrike" dirty="0">
                        <a:solidFill>
                          <a:schemeClr val="bg2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200" u="none" strike="noStrike">
                          <a:solidFill>
                            <a:schemeClr val="bg2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0</a:t>
                      </a:r>
                      <a:endParaRPr lang="pt-BR" sz="1200" b="0" i="0" u="none" strike="noStrike">
                        <a:solidFill>
                          <a:schemeClr val="bg2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200" u="none" strike="noStrike" dirty="0" smtClean="0">
                          <a:solidFill>
                            <a:schemeClr val="bg2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1</a:t>
                      </a:r>
                      <a:endParaRPr lang="pt-BR" sz="1200" b="0" i="0" u="none" strike="noStrike" dirty="0">
                        <a:solidFill>
                          <a:schemeClr val="bg2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200" u="none" strike="noStrike">
                          <a:solidFill>
                            <a:schemeClr val="bg2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0</a:t>
                      </a:r>
                      <a:endParaRPr lang="pt-BR" sz="1200" b="0" i="0" u="none" strike="noStrike">
                        <a:solidFill>
                          <a:schemeClr val="bg2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200" u="none" strike="noStrike">
                          <a:solidFill>
                            <a:schemeClr val="bg2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0</a:t>
                      </a:r>
                      <a:endParaRPr lang="pt-BR" sz="1200" b="0" i="0" u="none" strike="noStrike">
                        <a:solidFill>
                          <a:schemeClr val="bg2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200" u="none" strike="noStrike">
                          <a:solidFill>
                            <a:schemeClr val="bg2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0</a:t>
                      </a:r>
                      <a:endParaRPr lang="pt-BR" sz="1200" b="0" i="0" u="none" strike="noStrike">
                        <a:solidFill>
                          <a:schemeClr val="bg2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200" u="none" strike="noStrike">
                          <a:solidFill>
                            <a:schemeClr val="bg2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1</a:t>
                      </a:r>
                      <a:endParaRPr lang="pt-BR" sz="1200" b="0" i="0" u="none" strike="noStrike">
                        <a:solidFill>
                          <a:schemeClr val="bg2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200" u="none" strike="noStrike">
                          <a:solidFill>
                            <a:schemeClr val="bg2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0</a:t>
                      </a:r>
                      <a:endParaRPr lang="pt-BR" sz="1200" b="0" i="0" u="none" strike="noStrike">
                        <a:solidFill>
                          <a:schemeClr val="bg2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200" u="none" strike="noStrike">
                          <a:solidFill>
                            <a:schemeClr val="bg2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0</a:t>
                      </a:r>
                      <a:endParaRPr lang="pt-BR" sz="1200" b="0" i="0" u="none" strike="noStrike">
                        <a:solidFill>
                          <a:schemeClr val="bg2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200" u="none" strike="noStrike">
                          <a:solidFill>
                            <a:schemeClr val="bg2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1</a:t>
                      </a:r>
                      <a:endParaRPr lang="pt-BR" sz="1200" b="0" i="0" u="none" strike="noStrike">
                        <a:solidFill>
                          <a:schemeClr val="bg2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200" u="none" strike="noStrike">
                          <a:solidFill>
                            <a:schemeClr val="bg2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1</a:t>
                      </a:r>
                      <a:endParaRPr lang="pt-BR" sz="1200" b="0" i="0" u="none" strike="noStrike">
                        <a:solidFill>
                          <a:schemeClr val="bg2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200" u="none" strike="noStrike">
                          <a:solidFill>
                            <a:schemeClr val="bg2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0</a:t>
                      </a:r>
                      <a:endParaRPr lang="pt-BR" sz="1200" b="0" i="0" u="none" strike="noStrike">
                        <a:solidFill>
                          <a:schemeClr val="bg2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 dirty="0">
                          <a:solidFill>
                            <a:schemeClr val="bg2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4</a:t>
                      </a:r>
                      <a:endParaRPr lang="pt-BR" sz="1200" b="0" i="0" u="none" strike="noStrike" dirty="0">
                        <a:solidFill>
                          <a:schemeClr val="bg2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</a:tr>
              <a:tr h="245403">
                <a:tc>
                  <a:txBody>
                    <a:bodyPr/>
                    <a:lstStyle/>
                    <a:p>
                      <a:pPr algn="l" fontAlgn="b"/>
                      <a:r>
                        <a:rPr lang="pt-BR" sz="1200" u="none" strike="noStrike" dirty="0">
                          <a:solidFill>
                            <a:schemeClr val="bg2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Bacon et al </a:t>
                      </a:r>
                      <a:r>
                        <a:rPr lang="pt-BR" sz="1200" u="none" strike="noStrike" dirty="0" smtClean="0">
                          <a:solidFill>
                            <a:schemeClr val="bg2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2013</a:t>
                      </a:r>
                      <a:endParaRPr lang="pt-BR" sz="1200" b="0" i="0" u="none" strike="noStrike" dirty="0">
                        <a:solidFill>
                          <a:schemeClr val="bg2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200" u="none" strike="noStrike">
                          <a:solidFill>
                            <a:schemeClr val="bg2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0</a:t>
                      </a:r>
                      <a:endParaRPr lang="pt-BR" sz="1200" b="0" i="0" u="none" strike="noStrike">
                        <a:solidFill>
                          <a:schemeClr val="bg2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200" u="none" strike="noStrike" dirty="0" smtClean="0">
                          <a:solidFill>
                            <a:schemeClr val="bg2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1</a:t>
                      </a:r>
                      <a:endParaRPr lang="pt-BR" sz="1200" b="0" i="0" u="none" strike="noStrike" dirty="0">
                        <a:solidFill>
                          <a:schemeClr val="bg2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200" u="none" strike="noStrike">
                          <a:solidFill>
                            <a:schemeClr val="bg2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0</a:t>
                      </a:r>
                      <a:endParaRPr lang="pt-BR" sz="1200" b="0" i="0" u="none" strike="noStrike">
                        <a:solidFill>
                          <a:schemeClr val="bg2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200" u="none" strike="noStrike">
                          <a:solidFill>
                            <a:schemeClr val="bg2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0</a:t>
                      </a:r>
                      <a:endParaRPr lang="pt-BR" sz="1200" b="0" i="0" u="none" strike="noStrike">
                        <a:solidFill>
                          <a:schemeClr val="bg2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200" u="none" strike="noStrike">
                          <a:solidFill>
                            <a:schemeClr val="bg2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0</a:t>
                      </a:r>
                      <a:endParaRPr lang="pt-BR" sz="1200" b="0" i="0" u="none" strike="noStrike">
                        <a:solidFill>
                          <a:schemeClr val="bg2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200" u="none" strike="noStrike" dirty="0">
                          <a:solidFill>
                            <a:schemeClr val="bg2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1</a:t>
                      </a:r>
                      <a:endParaRPr lang="pt-BR" sz="1200" b="0" i="0" u="none" strike="noStrike" dirty="0">
                        <a:solidFill>
                          <a:schemeClr val="bg2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200" u="none" strike="noStrike">
                          <a:solidFill>
                            <a:schemeClr val="bg2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0</a:t>
                      </a:r>
                      <a:endParaRPr lang="pt-BR" sz="1200" b="0" i="0" u="none" strike="noStrike">
                        <a:solidFill>
                          <a:schemeClr val="bg2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200" u="none" strike="noStrike">
                          <a:solidFill>
                            <a:schemeClr val="bg2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0</a:t>
                      </a:r>
                      <a:endParaRPr lang="pt-BR" sz="1200" b="0" i="0" u="none" strike="noStrike">
                        <a:solidFill>
                          <a:schemeClr val="bg2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200" u="none" strike="noStrike">
                          <a:solidFill>
                            <a:schemeClr val="bg2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1</a:t>
                      </a:r>
                      <a:endParaRPr lang="pt-BR" sz="1200" b="0" i="0" u="none" strike="noStrike">
                        <a:solidFill>
                          <a:schemeClr val="bg2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200" u="none" strike="noStrike">
                          <a:solidFill>
                            <a:schemeClr val="bg2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1</a:t>
                      </a:r>
                      <a:endParaRPr lang="pt-BR" sz="1200" b="0" i="0" u="none" strike="noStrike">
                        <a:solidFill>
                          <a:schemeClr val="bg2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200" u="none" strike="noStrike">
                          <a:solidFill>
                            <a:schemeClr val="bg2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0</a:t>
                      </a:r>
                      <a:endParaRPr lang="pt-BR" sz="1200" b="0" i="0" u="none" strike="noStrike">
                        <a:solidFill>
                          <a:schemeClr val="bg2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 dirty="0">
                          <a:solidFill>
                            <a:schemeClr val="bg2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4</a:t>
                      </a:r>
                      <a:endParaRPr lang="pt-BR" sz="1200" b="0" i="0" u="none" strike="noStrike" dirty="0">
                        <a:solidFill>
                          <a:schemeClr val="bg2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</a:tr>
              <a:tr h="354458">
                <a:tc>
                  <a:txBody>
                    <a:bodyPr/>
                    <a:lstStyle/>
                    <a:p>
                      <a:pPr algn="l" fontAlgn="b"/>
                      <a:r>
                        <a:rPr lang="pt-BR" sz="1200" u="none" strike="noStrike" dirty="0">
                          <a:solidFill>
                            <a:schemeClr val="bg2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Liou et al </a:t>
                      </a:r>
                      <a:r>
                        <a:rPr lang="pt-BR" sz="1200" u="none" strike="noStrike" dirty="0" smtClean="0">
                          <a:solidFill>
                            <a:schemeClr val="bg2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2013</a:t>
                      </a:r>
                      <a:endParaRPr lang="pt-BR" sz="1200" b="0" i="0" u="none" strike="noStrike" dirty="0">
                        <a:solidFill>
                          <a:schemeClr val="bg2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200" u="none" strike="noStrike">
                          <a:solidFill>
                            <a:schemeClr val="bg2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0</a:t>
                      </a:r>
                      <a:endParaRPr lang="pt-BR" sz="1200" b="0" i="0" u="none" strike="noStrike">
                        <a:solidFill>
                          <a:schemeClr val="bg2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200" u="none" strike="noStrike">
                          <a:solidFill>
                            <a:schemeClr val="bg2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0</a:t>
                      </a:r>
                      <a:endParaRPr lang="pt-BR" sz="1200" b="0" i="0" u="none" strike="noStrike">
                        <a:solidFill>
                          <a:schemeClr val="bg2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200" u="none" strike="noStrike">
                          <a:solidFill>
                            <a:schemeClr val="bg2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0</a:t>
                      </a:r>
                      <a:endParaRPr lang="pt-BR" sz="1200" b="0" i="0" u="none" strike="noStrike">
                        <a:solidFill>
                          <a:schemeClr val="bg2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200" u="none" strike="noStrike">
                          <a:solidFill>
                            <a:schemeClr val="bg2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0</a:t>
                      </a:r>
                      <a:endParaRPr lang="pt-BR" sz="1200" b="0" i="0" u="none" strike="noStrike">
                        <a:solidFill>
                          <a:schemeClr val="bg2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200" u="none" strike="noStrike">
                          <a:solidFill>
                            <a:schemeClr val="bg2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0</a:t>
                      </a:r>
                      <a:endParaRPr lang="pt-BR" sz="1200" b="0" i="0" u="none" strike="noStrike">
                        <a:solidFill>
                          <a:schemeClr val="bg2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200" u="none" strike="noStrike">
                          <a:solidFill>
                            <a:schemeClr val="bg2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1</a:t>
                      </a:r>
                      <a:endParaRPr lang="pt-BR" sz="1200" b="0" i="0" u="none" strike="noStrike">
                        <a:solidFill>
                          <a:schemeClr val="bg2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200" u="none" strike="noStrike" dirty="0">
                          <a:solidFill>
                            <a:schemeClr val="bg2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1</a:t>
                      </a:r>
                      <a:endParaRPr lang="pt-BR" sz="1200" b="0" i="0" u="none" strike="noStrike" dirty="0">
                        <a:solidFill>
                          <a:schemeClr val="bg2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200" u="none" strike="noStrike">
                          <a:solidFill>
                            <a:schemeClr val="bg2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0</a:t>
                      </a:r>
                      <a:endParaRPr lang="pt-BR" sz="1200" b="0" i="0" u="none" strike="noStrike">
                        <a:solidFill>
                          <a:schemeClr val="bg2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200" u="none" strike="noStrike">
                          <a:solidFill>
                            <a:schemeClr val="bg2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1</a:t>
                      </a:r>
                      <a:endParaRPr lang="pt-BR" sz="1200" b="0" i="0" u="none" strike="noStrike">
                        <a:solidFill>
                          <a:schemeClr val="bg2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200" u="none" strike="noStrike">
                          <a:solidFill>
                            <a:schemeClr val="bg2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1</a:t>
                      </a:r>
                      <a:endParaRPr lang="pt-BR" sz="1200" b="0" i="0" u="none" strike="noStrike">
                        <a:solidFill>
                          <a:schemeClr val="bg2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200" u="none" strike="noStrike">
                          <a:solidFill>
                            <a:schemeClr val="bg2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0</a:t>
                      </a:r>
                      <a:endParaRPr lang="pt-BR" sz="1200" b="0" i="0" u="none" strike="noStrike">
                        <a:solidFill>
                          <a:schemeClr val="bg2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 dirty="0">
                          <a:solidFill>
                            <a:schemeClr val="bg2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4</a:t>
                      </a:r>
                      <a:endParaRPr lang="pt-BR" sz="1200" b="0" i="0" u="none" strike="noStrike" dirty="0">
                        <a:solidFill>
                          <a:schemeClr val="bg2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</a:tr>
              <a:tr h="236306">
                <a:tc>
                  <a:txBody>
                    <a:bodyPr/>
                    <a:lstStyle/>
                    <a:p>
                      <a:pPr algn="l" fontAlgn="b"/>
                      <a:r>
                        <a:rPr lang="pt-BR" sz="1200" u="none" strike="noStrike" dirty="0">
                          <a:solidFill>
                            <a:schemeClr val="bg2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Ramos et al </a:t>
                      </a:r>
                      <a:r>
                        <a:rPr lang="pt-BR" sz="1200" u="none" strike="noStrike" dirty="0" smtClean="0">
                          <a:solidFill>
                            <a:schemeClr val="bg2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2015</a:t>
                      </a:r>
                      <a:endParaRPr lang="pt-BR" sz="1200" b="0" i="0" u="none" strike="noStrike" dirty="0">
                        <a:solidFill>
                          <a:schemeClr val="bg2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200" u="none" strike="noStrike">
                          <a:solidFill>
                            <a:schemeClr val="bg2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0</a:t>
                      </a:r>
                      <a:endParaRPr lang="pt-BR" sz="1200" b="0" i="0" u="none" strike="noStrike">
                        <a:solidFill>
                          <a:schemeClr val="bg2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200" u="none" strike="noStrike">
                          <a:solidFill>
                            <a:schemeClr val="bg2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0</a:t>
                      </a:r>
                      <a:endParaRPr lang="pt-BR" sz="1200" b="0" i="0" u="none" strike="noStrike">
                        <a:solidFill>
                          <a:schemeClr val="bg2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200" u="none" strike="noStrike">
                          <a:solidFill>
                            <a:schemeClr val="bg2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0</a:t>
                      </a:r>
                      <a:endParaRPr lang="pt-BR" sz="1200" b="0" i="0" u="none" strike="noStrike">
                        <a:solidFill>
                          <a:schemeClr val="bg2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200" u="none" strike="noStrike">
                          <a:solidFill>
                            <a:schemeClr val="bg2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0</a:t>
                      </a:r>
                      <a:endParaRPr lang="pt-BR" sz="1200" b="0" i="0" u="none" strike="noStrike">
                        <a:solidFill>
                          <a:schemeClr val="bg2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200" u="none" strike="noStrike">
                          <a:solidFill>
                            <a:schemeClr val="bg2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0</a:t>
                      </a:r>
                      <a:endParaRPr lang="pt-BR" sz="1200" b="0" i="0" u="none" strike="noStrike">
                        <a:solidFill>
                          <a:schemeClr val="bg2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200" u="none" strike="noStrike">
                          <a:solidFill>
                            <a:schemeClr val="bg2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1</a:t>
                      </a:r>
                      <a:endParaRPr lang="pt-BR" sz="1200" b="0" i="0" u="none" strike="noStrike">
                        <a:solidFill>
                          <a:schemeClr val="bg2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200" u="none" strike="noStrike">
                          <a:solidFill>
                            <a:schemeClr val="bg2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1</a:t>
                      </a:r>
                      <a:endParaRPr lang="pt-BR" sz="1200" b="0" i="0" u="none" strike="noStrike">
                        <a:solidFill>
                          <a:schemeClr val="bg2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200" u="none" strike="noStrike" dirty="0">
                          <a:solidFill>
                            <a:schemeClr val="bg2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1</a:t>
                      </a:r>
                      <a:endParaRPr lang="pt-BR" sz="1200" b="0" i="0" u="none" strike="noStrike" dirty="0">
                        <a:solidFill>
                          <a:schemeClr val="bg2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200" u="none" strike="noStrike">
                          <a:solidFill>
                            <a:schemeClr val="bg2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1</a:t>
                      </a:r>
                      <a:endParaRPr lang="pt-BR" sz="1200" b="0" i="0" u="none" strike="noStrike">
                        <a:solidFill>
                          <a:schemeClr val="bg2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200" u="none" strike="noStrike">
                          <a:solidFill>
                            <a:schemeClr val="bg2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0</a:t>
                      </a:r>
                      <a:endParaRPr lang="pt-BR" sz="1200" b="0" i="0" u="none" strike="noStrike">
                        <a:solidFill>
                          <a:schemeClr val="bg2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200" u="none" strike="noStrike">
                          <a:solidFill>
                            <a:schemeClr val="bg2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0</a:t>
                      </a:r>
                      <a:endParaRPr lang="pt-BR" sz="1200" b="0" i="0" u="none" strike="noStrike">
                        <a:solidFill>
                          <a:schemeClr val="bg2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 dirty="0">
                          <a:solidFill>
                            <a:schemeClr val="bg2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4</a:t>
                      </a:r>
                      <a:endParaRPr lang="pt-BR" sz="1200" b="0" i="0" u="none" strike="noStrike" dirty="0">
                        <a:solidFill>
                          <a:schemeClr val="bg2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</a:tr>
              <a:tr h="236306">
                <a:tc>
                  <a:txBody>
                    <a:bodyPr/>
                    <a:lstStyle/>
                    <a:p>
                      <a:pPr algn="l" fontAlgn="b"/>
                      <a:r>
                        <a:rPr lang="pt-BR" sz="1200" u="none" strike="noStrike" dirty="0" err="1">
                          <a:solidFill>
                            <a:schemeClr val="bg2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Xie</a:t>
                      </a:r>
                      <a:r>
                        <a:rPr lang="pt-BR" sz="1200" u="none" strike="noStrike" dirty="0">
                          <a:solidFill>
                            <a:schemeClr val="bg2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 et al  </a:t>
                      </a:r>
                      <a:r>
                        <a:rPr lang="pt-BR" sz="1200" u="none" strike="noStrike" dirty="0" smtClean="0">
                          <a:solidFill>
                            <a:schemeClr val="bg2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2017</a:t>
                      </a:r>
                      <a:endParaRPr lang="pt-BR" sz="1200" b="0" i="0" u="none" strike="noStrike" dirty="0">
                        <a:solidFill>
                          <a:schemeClr val="bg2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200" u="none" strike="noStrike">
                          <a:solidFill>
                            <a:schemeClr val="bg2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0</a:t>
                      </a:r>
                      <a:endParaRPr lang="pt-BR" sz="1200" b="0" i="0" u="none" strike="noStrike">
                        <a:solidFill>
                          <a:schemeClr val="bg2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200" u="none" strike="noStrike" dirty="0" smtClean="0">
                          <a:solidFill>
                            <a:schemeClr val="bg2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1</a:t>
                      </a:r>
                      <a:endParaRPr lang="pt-BR" sz="1200" b="0" i="0" u="none" strike="noStrike" dirty="0">
                        <a:solidFill>
                          <a:schemeClr val="bg2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200" u="none" strike="noStrike">
                          <a:solidFill>
                            <a:schemeClr val="bg2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0</a:t>
                      </a:r>
                      <a:endParaRPr lang="pt-BR" sz="1200" b="0" i="0" u="none" strike="noStrike">
                        <a:solidFill>
                          <a:schemeClr val="bg2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200" u="none" strike="noStrike">
                          <a:solidFill>
                            <a:schemeClr val="bg2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0</a:t>
                      </a:r>
                      <a:endParaRPr lang="pt-BR" sz="1200" b="0" i="0" u="none" strike="noStrike">
                        <a:solidFill>
                          <a:schemeClr val="bg2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200" u="none" strike="noStrike">
                          <a:solidFill>
                            <a:schemeClr val="bg2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0</a:t>
                      </a:r>
                      <a:endParaRPr lang="pt-BR" sz="1200" b="0" i="0" u="none" strike="noStrike">
                        <a:solidFill>
                          <a:schemeClr val="bg2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200" u="none" strike="noStrike">
                          <a:solidFill>
                            <a:schemeClr val="bg2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1</a:t>
                      </a:r>
                      <a:endParaRPr lang="pt-BR" sz="1200" b="0" i="0" u="none" strike="noStrike">
                        <a:solidFill>
                          <a:schemeClr val="bg2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200" u="none" strike="noStrike">
                          <a:solidFill>
                            <a:schemeClr val="bg2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1</a:t>
                      </a:r>
                      <a:endParaRPr lang="pt-BR" sz="1200" b="0" i="0" u="none" strike="noStrike">
                        <a:solidFill>
                          <a:schemeClr val="bg2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200" u="none" strike="noStrike">
                          <a:solidFill>
                            <a:schemeClr val="bg2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1</a:t>
                      </a:r>
                      <a:endParaRPr lang="pt-BR" sz="1200" b="0" i="0" u="none" strike="noStrike">
                        <a:solidFill>
                          <a:schemeClr val="bg2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200" u="none" strike="noStrike">
                          <a:solidFill>
                            <a:schemeClr val="bg2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1</a:t>
                      </a:r>
                      <a:endParaRPr lang="pt-BR" sz="1200" b="0" i="0" u="none" strike="noStrike">
                        <a:solidFill>
                          <a:schemeClr val="bg2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200" u="none" strike="noStrike">
                          <a:solidFill>
                            <a:schemeClr val="bg2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1</a:t>
                      </a:r>
                      <a:endParaRPr lang="pt-BR" sz="1200" b="0" i="0" u="none" strike="noStrike">
                        <a:solidFill>
                          <a:schemeClr val="bg2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200" u="none" strike="noStrike">
                          <a:solidFill>
                            <a:schemeClr val="bg2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0</a:t>
                      </a:r>
                      <a:endParaRPr lang="pt-BR" sz="1200" b="0" i="0" u="none" strike="noStrike">
                        <a:solidFill>
                          <a:schemeClr val="bg2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solidFill>
                            <a:schemeClr val="bg2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6</a:t>
                      </a:r>
                      <a:endParaRPr lang="pt-BR" sz="1200" b="0" i="0" u="none" strike="noStrike">
                        <a:solidFill>
                          <a:schemeClr val="bg2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</a:tr>
              <a:tr h="236306">
                <a:tc>
                  <a:txBody>
                    <a:bodyPr/>
                    <a:lstStyle/>
                    <a:p>
                      <a:pPr algn="l" fontAlgn="b"/>
                      <a:r>
                        <a:rPr lang="pt-BR" sz="1200" u="none" strike="noStrike" dirty="0" err="1">
                          <a:solidFill>
                            <a:schemeClr val="bg2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Milanovic</a:t>
                      </a:r>
                      <a:r>
                        <a:rPr lang="pt-BR" sz="1200" u="none" strike="noStrike" dirty="0">
                          <a:solidFill>
                            <a:schemeClr val="bg2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 et al </a:t>
                      </a:r>
                      <a:r>
                        <a:rPr lang="pt-BR" sz="1200" u="none" strike="noStrike" dirty="0" smtClean="0">
                          <a:solidFill>
                            <a:schemeClr val="bg2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2015</a:t>
                      </a:r>
                      <a:endParaRPr lang="pt-BR" sz="1200" b="0" i="0" u="none" strike="noStrike" dirty="0">
                        <a:solidFill>
                          <a:schemeClr val="bg2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200" u="none" strike="noStrike">
                          <a:solidFill>
                            <a:schemeClr val="bg2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0</a:t>
                      </a:r>
                      <a:endParaRPr lang="pt-BR" sz="1200" b="0" i="0" u="none" strike="noStrike">
                        <a:solidFill>
                          <a:schemeClr val="bg2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200" u="none" strike="noStrike" dirty="0" smtClean="0">
                          <a:solidFill>
                            <a:schemeClr val="bg2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1</a:t>
                      </a:r>
                      <a:endParaRPr lang="pt-BR" sz="1200" b="0" i="0" u="none" strike="noStrike" dirty="0">
                        <a:solidFill>
                          <a:schemeClr val="bg2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200" u="none" strike="noStrike">
                          <a:solidFill>
                            <a:schemeClr val="bg2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1</a:t>
                      </a:r>
                      <a:endParaRPr lang="pt-BR" sz="1200" b="0" i="0" u="none" strike="noStrike">
                        <a:solidFill>
                          <a:schemeClr val="bg2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200" u="none" strike="noStrike">
                          <a:solidFill>
                            <a:schemeClr val="bg2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0</a:t>
                      </a:r>
                      <a:endParaRPr lang="pt-BR" sz="1200" b="0" i="0" u="none" strike="noStrike">
                        <a:solidFill>
                          <a:schemeClr val="bg2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200" u="none" strike="noStrike">
                          <a:solidFill>
                            <a:schemeClr val="bg2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0</a:t>
                      </a:r>
                      <a:endParaRPr lang="pt-BR" sz="1200" b="0" i="0" u="none" strike="noStrike">
                        <a:solidFill>
                          <a:schemeClr val="bg2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200" u="none" strike="noStrike">
                          <a:solidFill>
                            <a:schemeClr val="bg2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1</a:t>
                      </a:r>
                      <a:endParaRPr lang="pt-BR" sz="1200" b="0" i="0" u="none" strike="noStrike">
                        <a:solidFill>
                          <a:schemeClr val="bg2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200" u="none" strike="noStrike">
                          <a:solidFill>
                            <a:schemeClr val="bg2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1</a:t>
                      </a:r>
                      <a:endParaRPr lang="pt-BR" sz="1200" b="0" i="0" u="none" strike="noStrike">
                        <a:solidFill>
                          <a:schemeClr val="bg2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200" u="none" strike="noStrike">
                          <a:solidFill>
                            <a:schemeClr val="bg2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0</a:t>
                      </a:r>
                      <a:endParaRPr lang="pt-BR" sz="1200" b="0" i="0" u="none" strike="noStrike">
                        <a:solidFill>
                          <a:schemeClr val="bg2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200" u="none" strike="noStrike">
                          <a:solidFill>
                            <a:schemeClr val="bg2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1</a:t>
                      </a:r>
                      <a:endParaRPr lang="pt-BR" sz="1200" b="0" i="0" u="none" strike="noStrike">
                        <a:solidFill>
                          <a:schemeClr val="bg2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200" u="none" strike="noStrike">
                          <a:solidFill>
                            <a:schemeClr val="bg2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1</a:t>
                      </a:r>
                      <a:endParaRPr lang="pt-BR" sz="1200" b="0" i="0" u="none" strike="noStrike">
                        <a:solidFill>
                          <a:schemeClr val="bg2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200" u="none" strike="noStrike">
                          <a:solidFill>
                            <a:schemeClr val="bg2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0</a:t>
                      </a:r>
                      <a:endParaRPr lang="pt-BR" sz="1200" b="0" i="0" u="none" strike="noStrike">
                        <a:solidFill>
                          <a:schemeClr val="bg2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 dirty="0">
                          <a:solidFill>
                            <a:schemeClr val="bg2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6</a:t>
                      </a:r>
                      <a:endParaRPr lang="pt-BR" sz="1200" b="0" i="0" u="none" strike="noStrike" dirty="0">
                        <a:solidFill>
                          <a:schemeClr val="bg2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</a:tr>
              <a:tr h="236306">
                <a:tc>
                  <a:txBody>
                    <a:bodyPr/>
                    <a:lstStyle/>
                    <a:p>
                      <a:pPr algn="l" fontAlgn="b"/>
                      <a:r>
                        <a:rPr lang="pt-BR" sz="1200" u="none" strike="noStrike" dirty="0" err="1">
                          <a:solidFill>
                            <a:schemeClr val="bg2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Pattyn</a:t>
                      </a:r>
                      <a:r>
                        <a:rPr lang="pt-BR" sz="1200" u="none" strike="noStrike" dirty="0">
                          <a:solidFill>
                            <a:schemeClr val="bg2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 et al </a:t>
                      </a:r>
                      <a:r>
                        <a:rPr lang="pt-BR" sz="1200" u="none" strike="noStrike" dirty="0" smtClean="0">
                          <a:solidFill>
                            <a:schemeClr val="bg2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2014</a:t>
                      </a:r>
                      <a:endParaRPr lang="pt-BR" sz="1200" b="0" i="0" u="none" strike="noStrike" dirty="0">
                        <a:solidFill>
                          <a:schemeClr val="bg2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200" u="none" strike="noStrike">
                          <a:solidFill>
                            <a:schemeClr val="bg2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0</a:t>
                      </a:r>
                      <a:endParaRPr lang="pt-BR" sz="1200" b="0" i="0" u="none" strike="noStrike">
                        <a:solidFill>
                          <a:schemeClr val="bg2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200" u="none" strike="noStrike" dirty="0" smtClean="0">
                          <a:solidFill>
                            <a:schemeClr val="bg2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1</a:t>
                      </a:r>
                      <a:endParaRPr lang="pt-BR" sz="1200" b="0" i="0" u="none" strike="noStrike" dirty="0">
                        <a:solidFill>
                          <a:schemeClr val="bg2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200" u="none" strike="noStrike">
                          <a:solidFill>
                            <a:schemeClr val="bg2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0</a:t>
                      </a:r>
                      <a:endParaRPr lang="pt-BR" sz="1200" b="0" i="0" u="none" strike="noStrike">
                        <a:solidFill>
                          <a:schemeClr val="bg2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200" u="none" strike="noStrike">
                          <a:solidFill>
                            <a:schemeClr val="bg2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0</a:t>
                      </a:r>
                      <a:endParaRPr lang="pt-BR" sz="1200" b="0" i="0" u="none" strike="noStrike">
                        <a:solidFill>
                          <a:schemeClr val="bg2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200" u="none" strike="noStrike">
                          <a:solidFill>
                            <a:schemeClr val="bg2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0</a:t>
                      </a:r>
                      <a:endParaRPr lang="pt-BR" sz="1200" b="0" i="0" u="none" strike="noStrike">
                        <a:solidFill>
                          <a:schemeClr val="bg2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200" u="none" strike="noStrike">
                          <a:solidFill>
                            <a:schemeClr val="bg2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1</a:t>
                      </a:r>
                      <a:endParaRPr lang="pt-BR" sz="1200" b="0" i="0" u="none" strike="noStrike">
                        <a:solidFill>
                          <a:schemeClr val="bg2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200" u="none" strike="noStrike">
                          <a:solidFill>
                            <a:schemeClr val="bg2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1</a:t>
                      </a:r>
                      <a:endParaRPr lang="pt-BR" sz="1200" b="0" i="0" u="none" strike="noStrike">
                        <a:solidFill>
                          <a:schemeClr val="bg2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200" u="none" strike="noStrike">
                          <a:solidFill>
                            <a:schemeClr val="bg2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1</a:t>
                      </a:r>
                      <a:endParaRPr lang="pt-BR" sz="1200" b="0" i="0" u="none" strike="noStrike">
                        <a:solidFill>
                          <a:schemeClr val="bg2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200" u="none" strike="noStrike">
                          <a:solidFill>
                            <a:schemeClr val="bg2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1</a:t>
                      </a:r>
                      <a:endParaRPr lang="pt-BR" sz="1200" b="0" i="0" u="none" strike="noStrike">
                        <a:solidFill>
                          <a:schemeClr val="bg2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200" u="none" strike="noStrike" dirty="0">
                          <a:solidFill>
                            <a:schemeClr val="bg2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1</a:t>
                      </a:r>
                      <a:endParaRPr lang="pt-BR" sz="1200" b="0" i="0" u="none" strike="noStrike" dirty="0">
                        <a:solidFill>
                          <a:schemeClr val="bg2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200" u="none" strike="noStrike">
                          <a:solidFill>
                            <a:schemeClr val="bg2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0</a:t>
                      </a:r>
                      <a:endParaRPr lang="pt-BR" sz="1200" b="0" i="0" u="none" strike="noStrike">
                        <a:solidFill>
                          <a:schemeClr val="bg2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>
                          <a:solidFill>
                            <a:schemeClr val="bg2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6</a:t>
                      </a:r>
                      <a:endParaRPr lang="pt-BR" sz="1200" b="0" i="0" u="none" strike="noStrike">
                        <a:solidFill>
                          <a:schemeClr val="bg2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</a:tr>
              <a:tr h="354458">
                <a:tc>
                  <a:txBody>
                    <a:bodyPr/>
                    <a:lstStyle/>
                    <a:p>
                      <a:pPr algn="l" fontAlgn="b"/>
                      <a:r>
                        <a:rPr lang="pt-BR" sz="1200" u="none" strike="noStrike" dirty="0" err="1">
                          <a:solidFill>
                            <a:schemeClr val="bg2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Hwang</a:t>
                      </a:r>
                      <a:r>
                        <a:rPr lang="pt-BR" sz="1200" u="none" strike="noStrike" dirty="0">
                          <a:solidFill>
                            <a:schemeClr val="bg2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 et </a:t>
                      </a:r>
                      <a:r>
                        <a:rPr lang="pt-BR" sz="1200" u="none" strike="noStrike" dirty="0" smtClean="0">
                          <a:solidFill>
                            <a:schemeClr val="bg2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al 2014</a:t>
                      </a:r>
                      <a:endParaRPr lang="pt-BR" sz="1200" b="0" i="0" u="none" strike="noStrike" dirty="0">
                        <a:solidFill>
                          <a:schemeClr val="bg2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200" u="none" strike="noStrike">
                          <a:solidFill>
                            <a:schemeClr val="bg2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0</a:t>
                      </a:r>
                      <a:endParaRPr lang="pt-BR" sz="1200" b="0" i="0" u="none" strike="noStrike">
                        <a:solidFill>
                          <a:schemeClr val="bg2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200" u="none" strike="noStrike" dirty="0">
                          <a:solidFill>
                            <a:schemeClr val="bg2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1</a:t>
                      </a:r>
                      <a:endParaRPr lang="pt-BR" sz="1200" b="0" i="0" u="none" strike="noStrike" dirty="0">
                        <a:solidFill>
                          <a:schemeClr val="bg2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200" u="none" strike="noStrike">
                          <a:solidFill>
                            <a:schemeClr val="bg2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0</a:t>
                      </a:r>
                      <a:endParaRPr lang="pt-BR" sz="1200" b="0" i="0" u="none" strike="noStrike">
                        <a:solidFill>
                          <a:schemeClr val="bg2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200" u="none" strike="noStrike">
                          <a:solidFill>
                            <a:schemeClr val="bg2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0</a:t>
                      </a:r>
                      <a:endParaRPr lang="pt-BR" sz="1200" b="0" i="0" u="none" strike="noStrike">
                        <a:solidFill>
                          <a:schemeClr val="bg2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200" u="none" strike="noStrike">
                          <a:solidFill>
                            <a:schemeClr val="bg2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0</a:t>
                      </a:r>
                      <a:endParaRPr lang="pt-BR" sz="1200" b="0" i="0" u="none" strike="noStrike">
                        <a:solidFill>
                          <a:schemeClr val="bg2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200" u="none" strike="noStrike" dirty="0">
                          <a:solidFill>
                            <a:schemeClr val="bg2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1</a:t>
                      </a:r>
                      <a:endParaRPr lang="pt-BR" sz="1200" b="0" i="0" u="none" strike="noStrike" dirty="0">
                        <a:solidFill>
                          <a:schemeClr val="bg2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200" u="none" strike="noStrike">
                          <a:solidFill>
                            <a:schemeClr val="bg2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1</a:t>
                      </a:r>
                      <a:endParaRPr lang="pt-BR" sz="1200" b="0" i="0" u="none" strike="noStrike">
                        <a:solidFill>
                          <a:schemeClr val="bg2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200" u="none" strike="noStrike">
                          <a:solidFill>
                            <a:schemeClr val="bg2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1</a:t>
                      </a:r>
                      <a:endParaRPr lang="pt-BR" sz="1200" b="0" i="0" u="none" strike="noStrike">
                        <a:solidFill>
                          <a:schemeClr val="bg2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200" u="none" strike="noStrike">
                          <a:solidFill>
                            <a:schemeClr val="bg2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1</a:t>
                      </a:r>
                      <a:endParaRPr lang="pt-BR" sz="1200" b="0" i="0" u="none" strike="noStrike">
                        <a:solidFill>
                          <a:schemeClr val="bg2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200" u="none" strike="noStrike" dirty="0">
                          <a:solidFill>
                            <a:schemeClr val="bg2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1</a:t>
                      </a:r>
                      <a:endParaRPr lang="pt-BR" sz="1200" b="0" i="0" u="none" strike="noStrike" dirty="0">
                        <a:solidFill>
                          <a:schemeClr val="bg2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200" u="none" strike="noStrike" dirty="0">
                          <a:solidFill>
                            <a:schemeClr val="bg2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0</a:t>
                      </a:r>
                      <a:endParaRPr lang="pt-BR" sz="1200" b="0" i="0" u="none" strike="noStrike" dirty="0">
                        <a:solidFill>
                          <a:schemeClr val="bg2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u="none" strike="noStrike" dirty="0">
                          <a:solidFill>
                            <a:schemeClr val="bg2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6</a:t>
                      </a:r>
                      <a:endParaRPr lang="pt-BR" sz="1200" b="0" i="0" u="none" strike="noStrike" dirty="0">
                        <a:solidFill>
                          <a:schemeClr val="bg2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</a:tr>
              <a:tr h="155076">
                <a:tc>
                  <a:txBody>
                    <a:bodyPr/>
                    <a:lstStyle/>
                    <a:p>
                      <a:pPr algn="l" fontAlgn="b"/>
                      <a:endParaRPr lang="pt-BR" sz="1200" b="0" i="0" u="none" strike="noStrike">
                        <a:solidFill>
                          <a:schemeClr val="bg2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mr-IN" sz="1200" u="none" strike="noStrike" dirty="0">
                          <a:solidFill>
                            <a:srgbClr val="FFFF00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0/12</a:t>
                      </a:r>
                      <a:endParaRPr lang="mr-IN" sz="1200" b="0" i="0" u="none" strike="noStrike" dirty="0">
                        <a:solidFill>
                          <a:srgbClr val="FFFF00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mr-IN" sz="1200" u="none" strike="noStrike">
                          <a:solidFill>
                            <a:srgbClr val="FFFF00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7/12</a:t>
                      </a:r>
                      <a:endParaRPr lang="mr-IN" sz="1200" b="0" i="0" u="none" strike="noStrike">
                        <a:solidFill>
                          <a:srgbClr val="FFFF00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mr-IN" sz="1200" u="none" strike="noStrike" dirty="0">
                          <a:solidFill>
                            <a:srgbClr val="FFFF00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2/12</a:t>
                      </a:r>
                      <a:endParaRPr lang="mr-IN" sz="1200" b="0" i="0" u="none" strike="noStrike" dirty="0">
                        <a:solidFill>
                          <a:srgbClr val="FFFF00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mr-IN" sz="1200" u="none" strike="noStrike" dirty="0">
                          <a:solidFill>
                            <a:srgbClr val="FFFF00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0/12</a:t>
                      </a:r>
                      <a:endParaRPr lang="mr-IN" sz="1200" b="0" i="0" u="none" strike="noStrike" dirty="0">
                        <a:solidFill>
                          <a:srgbClr val="FFFF00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mr-IN" sz="1200" u="none" strike="noStrike" dirty="0">
                          <a:solidFill>
                            <a:srgbClr val="FFFF00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0/12</a:t>
                      </a:r>
                      <a:endParaRPr lang="mr-IN" sz="1200" b="0" i="0" u="none" strike="noStrike" dirty="0">
                        <a:solidFill>
                          <a:srgbClr val="FFFF00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mr-IN" sz="1200" u="none" strike="noStrike" dirty="0">
                          <a:solidFill>
                            <a:srgbClr val="FFFF00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10/12</a:t>
                      </a:r>
                      <a:endParaRPr lang="mr-IN" sz="1200" b="0" i="0" u="none" strike="noStrike" dirty="0">
                        <a:solidFill>
                          <a:srgbClr val="FFFF00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mr-IN" sz="1200" u="none" strike="noStrike" dirty="0">
                          <a:solidFill>
                            <a:srgbClr val="FFFF00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8/12</a:t>
                      </a:r>
                      <a:endParaRPr lang="mr-IN" sz="1200" b="0" i="0" u="none" strike="noStrike" dirty="0">
                        <a:solidFill>
                          <a:srgbClr val="FFFF00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mr-IN" sz="1200" u="none" strike="noStrike" dirty="0">
                          <a:solidFill>
                            <a:srgbClr val="FFFF00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6/12</a:t>
                      </a:r>
                      <a:endParaRPr lang="mr-IN" sz="1200" b="0" i="0" u="none" strike="noStrike" dirty="0">
                        <a:solidFill>
                          <a:srgbClr val="FFFF00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mr-IN" sz="1200" u="none" strike="noStrike" dirty="0">
                          <a:solidFill>
                            <a:srgbClr val="FFFF00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12/12</a:t>
                      </a:r>
                      <a:endParaRPr lang="mr-IN" sz="1200" b="0" i="0" u="none" strike="noStrike" dirty="0">
                        <a:solidFill>
                          <a:srgbClr val="FFFF00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mr-IN" sz="1200" u="none" strike="noStrike" dirty="0">
                          <a:solidFill>
                            <a:srgbClr val="FFFF00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8/12</a:t>
                      </a:r>
                      <a:endParaRPr lang="mr-IN" sz="1200" b="0" i="0" u="none" strike="noStrike" dirty="0">
                        <a:solidFill>
                          <a:srgbClr val="FFFF00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mr-IN" sz="1200" u="none" strike="noStrike" dirty="0">
                          <a:solidFill>
                            <a:srgbClr val="FFFF00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0/12</a:t>
                      </a:r>
                      <a:endParaRPr lang="mr-IN" sz="1200" b="0" i="0" u="none" strike="noStrike" dirty="0">
                        <a:solidFill>
                          <a:srgbClr val="FFFF00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1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Mediana = 4</a:t>
                      </a:r>
                      <a:endParaRPr lang="pt-BR" sz="1200" b="1" i="0" u="none" strike="noStrike" dirty="0">
                        <a:solidFill>
                          <a:srgbClr val="FF0000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</a:tr>
              <a:tr h="155076">
                <a:tc>
                  <a:txBody>
                    <a:bodyPr/>
                    <a:lstStyle/>
                    <a:p>
                      <a:pPr algn="l" fontAlgn="b"/>
                      <a:endParaRPr lang="pt-BR" sz="1200" b="0" i="0" u="none" strike="noStrike">
                        <a:solidFill>
                          <a:schemeClr val="bg2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mr-IN" sz="1200" b="0" i="0" u="none" strike="noStrike" dirty="0">
                        <a:solidFill>
                          <a:srgbClr val="FFFF00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mr-IN" sz="1200" b="0" i="0" u="none" strike="noStrike" dirty="0">
                        <a:solidFill>
                          <a:srgbClr val="FFFF00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mr-IN" sz="1200" b="0" i="0" u="none" strike="noStrike" dirty="0">
                        <a:solidFill>
                          <a:srgbClr val="FFFF00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mr-IN" sz="1200" b="0" i="0" u="none" strike="noStrike" dirty="0">
                        <a:solidFill>
                          <a:srgbClr val="FFFF00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mr-IN" sz="1200" b="0" i="0" u="none" strike="noStrike" dirty="0">
                        <a:solidFill>
                          <a:srgbClr val="FFFF00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mr-IN" sz="1200" b="0" i="0" u="none" strike="noStrike" dirty="0">
                        <a:solidFill>
                          <a:srgbClr val="FFFF00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mr-IN" sz="1200" b="0" i="0" u="none" strike="noStrike" dirty="0">
                        <a:solidFill>
                          <a:srgbClr val="FFFF00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mr-IN" sz="1200" b="0" i="0" u="none" strike="noStrike" dirty="0">
                        <a:solidFill>
                          <a:srgbClr val="FFFF00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mr-IN" sz="1200" b="0" i="0" u="none" strike="noStrike" dirty="0">
                        <a:solidFill>
                          <a:srgbClr val="FFFF00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mr-IN" sz="1200" b="0" i="0" u="none" strike="noStrike" dirty="0">
                        <a:solidFill>
                          <a:srgbClr val="FFFF00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mr-IN" sz="1200" b="0" i="0" u="none" strike="noStrike" dirty="0">
                        <a:solidFill>
                          <a:srgbClr val="FFFF00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200" b="1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IQR = 2,25</a:t>
                      </a:r>
                      <a:endParaRPr lang="pt-BR" sz="1200" b="1" i="0" u="none" strike="noStrike" dirty="0">
                        <a:solidFill>
                          <a:srgbClr val="FF0000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</a:tr>
            </a:tbl>
          </a:graphicData>
        </a:graphic>
      </p:graphicFrame>
      <p:sp>
        <p:nvSpPr>
          <p:cNvPr id="5" name="CaixaDeTexto 4"/>
          <p:cNvSpPr txBox="1"/>
          <p:nvPr/>
        </p:nvSpPr>
        <p:spPr>
          <a:xfrm>
            <a:off x="94593" y="5896303"/>
            <a:ext cx="46135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 smtClean="0">
                <a:solidFill>
                  <a:schemeClr val="bg1">
                    <a:lumMod val="95000"/>
                  </a:schemeClr>
                </a:solidFill>
              </a:rPr>
              <a:t>Legenda: AM1, AM2 etc. estão listados no material de apoio.</a:t>
            </a:r>
            <a:endParaRPr lang="pt-BR" sz="14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" name="Retângulo 6"/>
          <p:cNvSpPr/>
          <p:nvPr/>
        </p:nvSpPr>
        <p:spPr>
          <a:xfrm>
            <a:off x="92368" y="1363808"/>
            <a:ext cx="41000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k-SK" dirty="0">
                <a:solidFill>
                  <a:schemeClr val="bg2"/>
                </a:solidFill>
                <a:latin typeface="Calibri" charset="0"/>
                <a:ea typeface="Calibri" charset="0"/>
                <a:cs typeface="Calibri" charset="0"/>
              </a:rPr>
              <a:t>Tabela 2. </a:t>
            </a:r>
            <a:r>
              <a:rPr lang="sk-SK" dirty="0" err="1">
                <a:solidFill>
                  <a:schemeClr val="bg2"/>
                </a:solidFill>
                <a:latin typeface="Calibri" charset="0"/>
                <a:ea typeface="Calibri" charset="0"/>
                <a:cs typeface="Calibri" charset="0"/>
              </a:rPr>
              <a:t>Escore</a:t>
            </a:r>
            <a:r>
              <a:rPr lang="sk-SK" dirty="0">
                <a:solidFill>
                  <a:schemeClr val="bg2"/>
                </a:solidFill>
                <a:latin typeface="Calibri" charset="0"/>
                <a:ea typeface="Calibri" charset="0"/>
                <a:cs typeface="Calibri" charset="0"/>
              </a:rPr>
              <a:t> AMSTAR para </a:t>
            </a:r>
            <a:r>
              <a:rPr lang="sk-SK" dirty="0" err="1">
                <a:solidFill>
                  <a:schemeClr val="bg2"/>
                </a:solidFill>
                <a:latin typeface="Calibri" charset="0"/>
                <a:ea typeface="Calibri" charset="0"/>
                <a:cs typeface="Calibri" charset="0"/>
              </a:rPr>
              <a:t>cada</a:t>
            </a:r>
            <a:r>
              <a:rPr lang="sk-SK" dirty="0">
                <a:solidFill>
                  <a:schemeClr val="bg2"/>
                </a:solidFill>
                <a:latin typeface="Calibri" charset="0"/>
                <a:ea typeface="Calibri" charset="0"/>
                <a:cs typeface="Calibri" charset="0"/>
              </a:rPr>
              <a:t> SRMA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3065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 flipV="1">
            <a:off x="184734" y="590433"/>
            <a:ext cx="8443913" cy="46037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46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endParaRPr lang="pt-BR" altLang="x-none" sz="1300">
              <a:solidFill>
                <a:srgbClr val="FFFFFF"/>
              </a:solidFill>
            </a:endParaRPr>
          </a:p>
        </p:txBody>
      </p:sp>
      <p:sp>
        <p:nvSpPr>
          <p:cNvPr id="8" name="CaixaDeTexto 7"/>
          <p:cNvSpPr txBox="1"/>
          <p:nvPr/>
        </p:nvSpPr>
        <p:spPr>
          <a:xfrm>
            <a:off x="184734" y="161838"/>
            <a:ext cx="865864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pt-BR" sz="2400" b="1" dirty="0" smtClean="0">
                <a:solidFill>
                  <a:srgbClr val="FFFF00"/>
                </a:solidFill>
                <a:ea typeface="Times New Roman" charset="0"/>
                <a:cs typeface="Times New Roman" charset="0"/>
              </a:rPr>
              <a:t>Resultados</a:t>
            </a:r>
            <a:endParaRPr lang="pt-BR" dirty="0">
              <a:solidFill>
                <a:srgbClr val="FFFF00"/>
              </a:solidFill>
              <a:ea typeface="Times New Roman" charset="0"/>
              <a:cs typeface="Times New Roman" charset="0"/>
            </a:endParaRPr>
          </a:p>
        </p:txBody>
      </p:sp>
      <p:sp>
        <p:nvSpPr>
          <p:cNvPr id="2" name="Rectangle 11"/>
          <p:cNvSpPr>
            <a:spLocks noChangeArrowheads="1"/>
          </p:cNvSpPr>
          <p:nvPr/>
        </p:nvSpPr>
        <p:spPr bwMode="auto">
          <a:xfrm>
            <a:off x="3" y="90102"/>
            <a:ext cx="18473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endParaRPr lang="pt-BR" altLang="x-none"/>
          </a:p>
        </p:txBody>
      </p:sp>
      <p:sp>
        <p:nvSpPr>
          <p:cNvPr id="3" name="Rectangle 12"/>
          <p:cNvSpPr>
            <a:spLocks noChangeArrowheads="1"/>
          </p:cNvSpPr>
          <p:nvPr/>
        </p:nvSpPr>
        <p:spPr bwMode="auto">
          <a:xfrm>
            <a:off x="3" y="547302"/>
            <a:ext cx="18473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endParaRPr lang="pt-BR" altLang="x-none"/>
          </a:p>
        </p:txBody>
      </p:sp>
      <p:sp>
        <p:nvSpPr>
          <p:cNvPr id="23" name="Retângulo 22"/>
          <p:cNvSpPr/>
          <p:nvPr/>
        </p:nvSpPr>
        <p:spPr>
          <a:xfrm>
            <a:off x="987449" y="2940216"/>
            <a:ext cx="8626277" cy="45719"/>
          </a:xfrm>
          <a:prstGeom prst="rect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Retângulo 23"/>
          <p:cNvSpPr/>
          <p:nvPr/>
        </p:nvSpPr>
        <p:spPr>
          <a:xfrm>
            <a:off x="1139849" y="2355758"/>
            <a:ext cx="8626277" cy="45719"/>
          </a:xfrm>
          <a:prstGeom prst="rect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aixaDeTexto 8"/>
          <p:cNvSpPr txBox="1"/>
          <p:nvPr/>
        </p:nvSpPr>
        <p:spPr>
          <a:xfrm>
            <a:off x="184734" y="604890"/>
            <a:ext cx="5100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i="1" dirty="0" smtClean="0">
                <a:solidFill>
                  <a:schemeClr val="bg2"/>
                </a:solidFill>
              </a:rPr>
              <a:t>Análise da metodologia para elegibilidade e inclusão</a:t>
            </a:r>
            <a:endParaRPr lang="pt-BR" i="1" dirty="0">
              <a:solidFill>
                <a:schemeClr val="bg2"/>
              </a:solidFill>
            </a:endParaRPr>
          </a:p>
        </p:txBody>
      </p:sp>
      <p:graphicFrame>
        <p:nvGraphicFramePr>
          <p:cNvPr id="11" name="Gráfico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19611155"/>
              </p:ext>
            </p:extLst>
          </p:nvPr>
        </p:nvGraphicFramePr>
        <p:xfrm>
          <a:off x="-1148382" y="1252896"/>
          <a:ext cx="10591927" cy="56051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2" name="Oval 11"/>
          <p:cNvSpPr/>
          <p:nvPr/>
        </p:nvSpPr>
        <p:spPr>
          <a:xfrm>
            <a:off x="1355581" y="3094361"/>
            <a:ext cx="595086" cy="508000"/>
          </a:xfrm>
          <a:prstGeom prst="ellipse">
            <a:avLst/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Oval 12"/>
          <p:cNvSpPr/>
          <p:nvPr/>
        </p:nvSpPr>
        <p:spPr>
          <a:xfrm>
            <a:off x="7073209" y="3876124"/>
            <a:ext cx="595086" cy="508000"/>
          </a:xfrm>
          <a:prstGeom prst="ellipse">
            <a:avLst/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Oval 13"/>
          <p:cNvSpPr/>
          <p:nvPr/>
        </p:nvSpPr>
        <p:spPr>
          <a:xfrm>
            <a:off x="1749972" y="5620841"/>
            <a:ext cx="710447" cy="508000"/>
          </a:xfrm>
          <a:prstGeom prst="ellipse">
            <a:avLst/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Oval 14"/>
          <p:cNvSpPr/>
          <p:nvPr/>
        </p:nvSpPr>
        <p:spPr>
          <a:xfrm>
            <a:off x="4361793" y="1989516"/>
            <a:ext cx="710447" cy="508000"/>
          </a:xfrm>
          <a:prstGeom prst="ellipse">
            <a:avLst/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CaixaDeTexto 15"/>
          <p:cNvSpPr txBox="1"/>
          <p:nvPr/>
        </p:nvSpPr>
        <p:spPr>
          <a:xfrm>
            <a:off x="209036" y="1307156"/>
            <a:ext cx="57706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dirty="0" smtClean="0">
                <a:solidFill>
                  <a:schemeClr val="bg1"/>
                </a:solidFill>
              </a:rPr>
              <a:t>Figura 2. Metodologia para elegibilidade e inclusão em 12 estudos. </a:t>
            </a:r>
            <a:endParaRPr lang="pt-BR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9280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 flipV="1">
            <a:off x="184734" y="590433"/>
            <a:ext cx="8443913" cy="46037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46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endParaRPr lang="pt-BR" altLang="x-none" sz="1300">
              <a:solidFill>
                <a:srgbClr val="FFFFFF"/>
              </a:solidFill>
            </a:endParaRPr>
          </a:p>
        </p:txBody>
      </p:sp>
      <p:sp>
        <p:nvSpPr>
          <p:cNvPr id="8" name="CaixaDeTexto 7"/>
          <p:cNvSpPr txBox="1"/>
          <p:nvPr/>
        </p:nvSpPr>
        <p:spPr>
          <a:xfrm>
            <a:off x="184734" y="161838"/>
            <a:ext cx="865864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pt-BR" sz="2400" b="1" dirty="0" smtClean="0">
                <a:solidFill>
                  <a:srgbClr val="FFFF00"/>
                </a:solidFill>
                <a:ea typeface="Times New Roman" charset="0"/>
                <a:cs typeface="Times New Roman" charset="0"/>
              </a:rPr>
              <a:t>Resultados</a:t>
            </a:r>
            <a:endParaRPr lang="pt-BR" dirty="0">
              <a:solidFill>
                <a:srgbClr val="FFFF00"/>
              </a:solidFill>
              <a:ea typeface="Times New Roman" charset="0"/>
              <a:cs typeface="Times New Roman" charset="0"/>
            </a:endParaRPr>
          </a:p>
        </p:txBody>
      </p:sp>
      <p:sp>
        <p:nvSpPr>
          <p:cNvPr id="2" name="Rectangle 11"/>
          <p:cNvSpPr>
            <a:spLocks noChangeArrowheads="1"/>
          </p:cNvSpPr>
          <p:nvPr/>
        </p:nvSpPr>
        <p:spPr bwMode="auto">
          <a:xfrm>
            <a:off x="3" y="90102"/>
            <a:ext cx="18473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endParaRPr lang="pt-BR" altLang="x-none"/>
          </a:p>
        </p:txBody>
      </p:sp>
      <p:sp>
        <p:nvSpPr>
          <p:cNvPr id="3" name="Rectangle 12"/>
          <p:cNvSpPr>
            <a:spLocks noChangeArrowheads="1"/>
          </p:cNvSpPr>
          <p:nvPr/>
        </p:nvSpPr>
        <p:spPr bwMode="auto">
          <a:xfrm>
            <a:off x="3" y="547302"/>
            <a:ext cx="18473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endParaRPr lang="pt-BR" altLang="x-none"/>
          </a:p>
        </p:txBody>
      </p:sp>
      <p:sp>
        <p:nvSpPr>
          <p:cNvPr id="9" name="CaixaDeTexto 8"/>
          <p:cNvSpPr txBox="1"/>
          <p:nvPr/>
        </p:nvSpPr>
        <p:spPr>
          <a:xfrm>
            <a:off x="184734" y="604890"/>
            <a:ext cx="4383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i="1" dirty="0" smtClean="0">
                <a:solidFill>
                  <a:schemeClr val="bg2"/>
                </a:solidFill>
              </a:rPr>
              <a:t>Análise do tamanho de efeito para saudáveis</a:t>
            </a:r>
            <a:endParaRPr lang="pt-BR" i="1" dirty="0">
              <a:solidFill>
                <a:schemeClr val="bg2"/>
              </a:solidFill>
            </a:endParaRPr>
          </a:p>
        </p:txBody>
      </p:sp>
      <p:graphicFrame>
        <p:nvGraphicFramePr>
          <p:cNvPr id="5" name="Tabe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8401076"/>
              </p:ext>
            </p:extLst>
          </p:nvPr>
        </p:nvGraphicFramePr>
        <p:xfrm>
          <a:off x="669080" y="1111627"/>
          <a:ext cx="7475220" cy="228791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79922"/>
                <a:gridCol w="1979922"/>
                <a:gridCol w="1171792"/>
                <a:gridCol w="1171792"/>
                <a:gridCol w="1171792"/>
              </a:tblGrid>
              <a:tr h="234196">
                <a:tc gridSpan="5"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Pooling</a:t>
                      </a:r>
                      <a:r>
                        <a:rPr lang="pt-BR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lang="sk-SK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r>
                        <a:rPr lang="sk-SK" sz="1400" b="1" u="none" strike="noStrike" dirty="0" err="1" smtClean="0">
                          <a:solidFill>
                            <a:schemeClr val="bg1"/>
                          </a:solidFill>
                          <a:effectLst/>
                        </a:rPr>
                        <a:t>assessment</a:t>
                      </a:r>
                      <a:endParaRPr lang="sk-SK" sz="1400" b="1" i="0" u="none" strike="noStrike" dirty="0">
                        <a:solidFill>
                          <a:schemeClr val="bg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fontAlgn="b"/>
                      <a:endParaRPr lang="sk-SK" sz="1300" b="0" i="0" u="none" strike="noStrike" dirty="0">
                        <a:solidFill>
                          <a:srgbClr val="000000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0" marB="0" anchor="b"/>
                </a:tc>
              </a:tr>
              <a:tr h="648542"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u="none" strike="noStrike" dirty="0" err="1" smtClean="0">
                          <a:solidFill>
                            <a:schemeClr val="bg1"/>
                          </a:solidFill>
                          <a:effectLst/>
                        </a:rPr>
                        <a:t>Study</a:t>
                      </a:r>
                      <a:endParaRPr lang="pt-BR" sz="1400" b="0" i="0" u="none" strike="noStrike" dirty="0">
                        <a:solidFill>
                          <a:schemeClr val="bg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Comparison</a:t>
                      </a:r>
                      <a:endParaRPr lang="pt-BR" sz="1400" b="0" i="0" u="none" strike="noStrike" dirty="0">
                        <a:solidFill>
                          <a:schemeClr val="bg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Fixed</a:t>
                      </a:r>
                      <a:endParaRPr lang="pt-BR" sz="1400" b="0" i="0" u="none" strike="noStrike" dirty="0">
                        <a:solidFill>
                          <a:schemeClr val="bg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Random</a:t>
                      </a:r>
                      <a:endParaRPr lang="pt-BR" sz="1400" b="0" i="0" u="none" strike="noStrike" dirty="0">
                        <a:solidFill>
                          <a:schemeClr val="bg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Mixed</a:t>
                      </a:r>
                      <a:endParaRPr lang="pt-BR" sz="1400" b="0" i="0" u="none" strike="noStrike" dirty="0">
                        <a:solidFill>
                          <a:schemeClr val="bg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</a:tr>
              <a:tr h="234196"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Batacan</a:t>
                      </a:r>
                      <a:r>
                        <a:rPr lang="pt-BR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 et </a:t>
                      </a:r>
                      <a:r>
                        <a:rPr lang="pt-BR" sz="1400" u="none" strike="noStrike" dirty="0" smtClean="0">
                          <a:solidFill>
                            <a:schemeClr val="bg1"/>
                          </a:solidFill>
                          <a:effectLst/>
                        </a:rPr>
                        <a:t>al</a:t>
                      </a:r>
                      <a:r>
                        <a:rPr lang="pt-BR" sz="1400" u="none" strike="noStrike" baseline="30000" dirty="0" smtClean="0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  <a:r>
                        <a:rPr lang="pt-BR" sz="1400" u="none" strike="noStrike" dirty="0" smtClean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endParaRPr lang="pt-BR" sz="1400" b="0" i="0" u="none" strike="noStrike" dirty="0">
                        <a:solidFill>
                          <a:schemeClr val="bg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HIIT </a:t>
                      </a:r>
                      <a:r>
                        <a:rPr lang="pt-BR" sz="1400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pre</a:t>
                      </a:r>
                      <a:r>
                        <a:rPr lang="pt-BR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lang="pt-BR" sz="1400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and</a:t>
                      </a:r>
                      <a:r>
                        <a:rPr lang="pt-BR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 post</a:t>
                      </a:r>
                      <a:endParaRPr lang="pt-BR" sz="1400" b="0" i="0" u="none" strike="noStrike" dirty="0">
                        <a:solidFill>
                          <a:schemeClr val="bg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400" u="none" strike="noStrike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sk-SK" sz="1400" b="0" i="0" u="none" strike="noStrike">
                        <a:solidFill>
                          <a:schemeClr val="bg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X</a:t>
                      </a:r>
                      <a:endParaRPr lang="pt-BR" sz="1400" b="0" i="0" u="none" strike="noStrike" dirty="0">
                        <a:solidFill>
                          <a:schemeClr val="bg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sk-SK" sz="1400" u="none" strike="noStrike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sk-SK" sz="1400" b="0" i="0" u="none" strike="noStrike">
                        <a:solidFill>
                          <a:schemeClr val="bg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</a:tr>
              <a:tr h="234196"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Gist</a:t>
                      </a:r>
                      <a:r>
                        <a:rPr lang="pt-BR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 et </a:t>
                      </a:r>
                      <a:r>
                        <a:rPr lang="pt-BR" sz="1400" u="none" strike="noStrike" dirty="0" smtClean="0">
                          <a:solidFill>
                            <a:schemeClr val="bg1"/>
                          </a:solidFill>
                          <a:effectLst/>
                        </a:rPr>
                        <a:t>al</a:t>
                      </a:r>
                      <a:r>
                        <a:rPr lang="pt-BR" sz="1400" u="none" strike="noStrike" baseline="30000" dirty="0" smtClean="0">
                          <a:solidFill>
                            <a:schemeClr val="bg1"/>
                          </a:solidFill>
                          <a:effectLst/>
                        </a:rPr>
                        <a:t>2</a:t>
                      </a:r>
                      <a:endParaRPr lang="pt-BR" sz="1400" b="0" i="0" u="none" strike="noStrike" baseline="30000" dirty="0">
                        <a:solidFill>
                          <a:schemeClr val="bg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u="none" strike="noStrike">
                          <a:solidFill>
                            <a:schemeClr val="bg1"/>
                          </a:solidFill>
                          <a:effectLst/>
                        </a:rPr>
                        <a:t>HIIT pre and post</a:t>
                      </a:r>
                      <a:endParaRPr lang="pt-BR" sz="1400" b="0" i="0" u="none" strike="noStrike">
                        <a:solidFill>
                          <a:schemeClr val="bg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sk-SK" sz="1400" b="0" i="0" u="none" strike="noStrike" dirty="0">
                        <a:solidFill>
                          <a:schemeClr val="bg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solidFill>
                            <a:schemeClr val="bg1"/>
                          </a:solidFill>
                          <a:effectLst/>
                        </a:rPr>
                        <a:t>X</a:t>
                      </a:r>
                      <a:endParaRPr lang="pt-BR" sz="1400" b="0" i="0" u="none" strike="noStrike">
                        <a:solidFill>
                          <a:schemeClr val="bg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sk-SK" sz="1400" u="none" strike="noStrike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sk-SK" sz="1400" b="0" i="0" u="none" strike="noStrike">
                        <a:solidFill>
                          <a:schemeClr val="bg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</a:tr>
              <a:tr h="234196"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Sloth</a:t>
                      </a:r>
                      <a:r>
                        <a:rPr lang="pt-BR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 et </a:t>
                      </a:r>
                      <a:r>
                        <a:rPr lang="pt-BR" sz="1400" u="none" strike="noStrike" dirty="0" smtClean="0">
                          <a:solidFill>
                            <a:schemeClr val="bg1"/>
                          </a:solidFill>
                          <a:effectLst/>
                        </a:rPr>
                        <a:t>al</a:t>
                      </a:r>
                      <a:r>
                        <a:rPr lang="pt-BR" sz="1400" u="none" strike="noStrike" baseline="30000" dirty="0" smtClean="0">
                          <a:solidFill>
                            <a:schemeClr val="bg1"/>
                          </a:solidFill>
                          <a:effectLst/>
                        </a:rPr>
                        <a:t>3</a:t>
                      </a:r>
                      <a:endParaRPr lang="pt-BR" sz="1400" b="0" i="0" u="none" strike="noStrike" baseline="30000" dirty="0">
                        <a:solidFill>
                          <a:schemeClr val="bg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u="none" strike="noStrike">
                          <a:solidFill>
                            <a:schemeClr val="bg1"/>
                          </a:solidFill>
                          <a:effectLst/>
                        </a:rPr>
                        <a:t>HIIT pre and post</a:t>
                      </a:r>
                      <a:endParaRPr lang="pt-BR" sz="1400" b="0" i="0" u="none" strike="noStrike">
                        <a:solidFill>
                          <a:schemeClr val="bg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sk-SK" sz="1400" b="0" i="0" u="none" strike="noStrike" dirty="0">
                        <a:solidFill>
                          <a:schemeClr val="bg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>
                          <a:solidFill>
                            <a:schemeClr val="bg1"/>
                          </a:solidFill>
                          <a:effectLst/>
                        </a:rPr>
                        <a:t>X</a:t>
                      </a:r>
                      <a:endParaRPr lang="pt-BR" sz="1400" b="0" i="0" u="none" strike="noStrike">
                        <a:solidFill>
                          <a:schemeClr val="bg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sk-SK" sz="1400" u="none" strike="noStrike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sk-SK" sz="1400" b="0" i="0" u="none" strike="noStrike">
                        <a:solidFill>
                          <a:schemeClr val="bg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</a:tr>
              <a:tr h="234196"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Milanovic</a:t>
                      </a:r>
                      <a:r>
                        <a:rPr lang="pt-BR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 et </a:t>
                      </a:r>
                      <a:r>
                        <a:rPr lang="pt-BR" sz="1400" u="none" strike="noStrike" dirty="0" smtClean="0">
                          <a:solidFill>
                            <a:schemeClr val="bg1"/>
                          </a:solidFill>
                          <a:effectLst/>
                        </a:rPr>
                        <a:t>al</a:t>
                      </a:r>
                      <a:r>
                        <a:rPr lang="pt-BR" sz="1400" u="none" strike="noStrike" baseline="30000" dirty="0" smtClean="0">
                          <a:solidFill>
                            <a:schemeClr val="bg1"/>
                          </a:solidFill>
                          <a:effectLst/>
                        </a:rPr>
                        <a:t>4</a:t>
                      </a:r>
                      <a:endParaRPr lang="pt-BR" sz="1400" b="0" i="0" u="none" strike="noStrike" baseline="30000" dirty="0">
                        <a:solidFill>
                          <a:schemeClr val="bg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u="none" strike="noStrike">
                          <a:solidFill>
                            <a:schemeClr val="bg1"/>
                          </a:solidFill>
                          <a:effectLst/>
                        </a:rPr>
                        <a:t>HIIT pre and post</a:t>
                      </a:r>
                      <a:endParaRPr lang="pt-BR" sz="1400" b="0" i="0" u="none" strike="noStrike">
                        <a:solidFill>
                          <a:schemeClr val="bg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sk-SK" sz="1400" b="0" i="0" u="none" strike="noStrike" dirty="0">
                        <a:solidFill>
                          <a:schemeClr val="bg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X</a:t>
                      </a:r>
                      <a:endParaRPr lang="pt-BR" sz="1400" b="0" i="0" u="none" strike="noStrike" dirty="0">
                        <a:solidFill>
                          <a:schemeClr val="bg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400" u="none" strike="noStrike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sk-SK" sz="1400" b="0" i="0" u="none" strike="noStrike">
                        <a:solidFill>
                          <a:schemeClr val="bg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</a:tr>
              <a:tr h="234196"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Bacon et </a:t>
                      </a:r>
                      <a:r>
                        <a:rPr lang="pt-BR" sz="1400" u="none" strike="noStrike" dirty="0" smtClean="0">
                          <a:solidFill>
                            <a:schemeClr val="bg1"/>
                          </a:solidFill>
                          <a:effectLst/>
                        </a:rPr>
                        <a:t>al</a:t>
                      </a:r>
                      <a:r>
                        <a:rPr lang="pt-BR" sz="1400" u="none" strike="noStrike" baseline="30000" dirty="0" smtClean="0">
                          <a:solidFill>
                            <a:schemeClr val="bg1"/>
                          </a:solidFill>
                          <a:effectLst/>
                        </a:rPr>
                        <a:t>5</a:t>
                      </a:r>
                      <a:endParaRPr lang="pt-BR" sz="1400" b="0" i="0" u="none" strike="noStrike" baseline="30000" dirty="0">
                        <a:solidFill>
                          <a:schemeClr val="bg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u="none" strike="noStrike">
                          <a:solidFill>
                            <a:schemeClr val="bg1"/>
                          </a:solidFill>
                          <a:effectLst/>
                        </a:rPr>
                        <a:t>HIIT pre and post</a:t>
                      </a:r>
                      <a:endParaRPr lang="pt-BR" sz="1400" b="0" i="0" u="none" strike="noStrike">
                        <a:solidFill>
                          <a:schemeClr val="bg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400" u="none" strike="noStrike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sk-SK" sz="1400" b="0" i="0" u="none" strike="noStrike">
                        <a:solidFill>
                          <a:schemeClr val="bg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X</a:t>
                      </a:r>
                      <a:endParaRPr lang="pt-BR" sz="1400" b="0" i="0" u="none" strike="noStrike" dirty="0">
                        <a:solidFill>
                          <a:schemeClr val="bg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400" u="none" strike="noStrike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sk-SK" sz="1400" b="0" i="0" u="none" strike="noStrike">
                        <a:solidFill>
                          <a:schemeClr val="bg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</a:tr>
              <a:tr h="234196"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Bacon et </a:t>
                      </a:r>
                      <a:r>
                        <a:rPr lang="pt-BR" sz="1400" u="none" strike="noStrike" dirty="0" smtClean="0">
                          <a:solidFill>
                            <a:schemeClr val="bg1"/>
                          </a:solidFill>
                          <a:effectLst/>
                        </a:rPr>
                        <a:t>al</a:t>
                      </a:r>
                      <a:r>
                        <a:rPr lang="pt-BR" sz="1400" u="none" strike="noStrike" baseline="30000" dirty="0" smtClean="0">
                          <a:solidFill>
                            <a:schemeClr val="bg1"/>
                          </a:solidFill>
                          <a:effectLst/>
                        </a:rPr>
                        <a:t>5</a:t>
                      </a:r>
                      <a:endParaRPr lang="pt-BR" sz="1400" b="0" i="0" u="none" strike="noStrike" baseline="30000" dirty="0">
                        <a:solidFill>
                          <a:schemeClr val="bg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u="none" strike="noStrike">
                          <a:solidFill>
                            <a:schemeClr val="bg1"/>
                          </a:solidFill>
                          <a:effectLst/>
                        </a:rPr>
                        <a:t>HIIT pre and post</a:t>
                      </a:r>
                      <a:endParaRPr lang="pt-BR" sz="1400" b="0" i="0" u="none" strike="noStrike">
                        <a:solidFill>
                          <a:schemeClr val="bg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400" u="none" strike="noStrike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sk-SK" sz="1400" b="0" i="0" u="none" strike="noStrike">
                        <a:solidFill>
                          <a:schemeClr val="bg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400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X</a:t>
                      </a:r>
                      <a:endParaRPr lang="pt-BR" sz="1400" b="0" i="0" u="none" strike="noStrike" dirty="0">
                        <a:solidFill>
                          <a:schemeClr val="bg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sk-SK" sz="1400" b="0" i="0" u="none" strike="noStrike" dirty="0">
                        <a:solidFill>
                          <a:schemeClr val="bg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5236369"/>
              </p:ext>
            </p:extLst>
          </p:nvPr>
        </p:nvGraphicFramePr>
        <p:xfrm>
          <a:off x="669080" y="3579635"/>
          <a:ext cx="7475220" cy="291905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95044"/>
                <a:gridCol w="1495044"/>
                <a:gridCol w="1495044"/>
                <a:gridCol w="2365940"/>
                <a:gridCol w="624148"/>
              </a:tblGrid>
              <a:tr h="298801">
                <a:tc gridSpan="5">
                  <a:txBody>
                    <a:bodyPr/>
                    <a:lstStyle/>
                    <a:p>
                      <a:pPr algn="ctr" fontAlgn="b"/>
                      <a:r>
                        <a:rPr lang="pt-BR" sz="1400" b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Summarizing</a:t>
                      </a:r>
                      <a:r>
                        <a:rPr lang="pt-BR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lang="pt-BR" sz="1400" b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and</a:t>
                      </a:r>
                      <a:r>
                        <a:rPr lang="pt-BR" sz="14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lang="pt-BR" sz="1400" b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Results</a:t>
                      </a:r>
                      <a:endParaRPr lang="pt-BR" sz="1400" b="1" i="0" u="none" strike="noStrike" dirty="0">
                        <a:solidFill>
                          <a:schemeClr val="bg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</a:tr>
              <a:tr h="827450"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Summary</a:t>
                      </a:r>
                      <a:r>
                        <a:rPr lang="pt-BR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lang="pt-BR" sz="1400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Measure</a:t>
                      </a:r>
                      <a:endParaRPr lang="pt-BR" sz="1400" b="0" i="0" u="none" strike="noStrike" dirty="0">
                        <a:solidFill>
                          <a:schemeClr val="bg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Effect</a:t>
                      </a:r>
                      <a:r>
                        <a:rPr lang="pt-BR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lang="pt-BR" sz="1400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size</a:t>
                      </a:r>
                      <a:endParaRPr lang="pt-BR" sz="1400" b="0" i="0" u="none" strike="noStrike" dirty="0">
                        <a:solidFill>
                          <a:schemeClr val="bg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mr-IN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95%IC (ES)</a:t>
                      </a:r>
                      <a:endParaRPr lang="mr-IN" sz="1400" b="0" i="0" u="none" strike="noStrike" dirty="0">
                        <a:solidFill>
                          <a:schemeClr val="bg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p-value</a:t>
                      </a:r>
                      <a:endParaRPr lang="pt-BR" sz="1400" b="0" i="0" u="none" strike="noStrike" dirty="0">
                        <a:solidFill>
                          <a:schemeClr val="bg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u="none" strike="noStrike" dirty="0" smtClean="0">
                          <a:solidFill>
                            <a:schemeClr val="bg1"/>
                          </a:solidFill>
                          <a:effectLst/>
                        </a:rPr>
                        <a:t>I²</a:t>
                      </a:r>
                      <a:endParaRPr lang="pt-BR" sz="1400" b="0" i="0" u="none" strike="noStrike" dirty="0">
                        <a:solidFill>
                          <a:schemeClr val="bg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</a:tr>
              <a:tr h="298801"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u="none" strike="noStrike" dirty="0" smtClean="0">
                          <a:solidFill>
                            <a:srgbClr val="E93AEC"/>
                          </a:solidFill>
                          <a:effectLst/>
                        </a:rPr>
                        <a:t>SMD</a:t>
                      </a:r>
                      <a:r>
                        <a:rPr lang="pt-BR" sz="1400" u="none" strike="noStrike" baseline="30000" dirty="0" smtClean="0">
                          <a:solidFill>
                            <a:srgbClr val="E93AEC"/>
                          </a:solidFill>
                          <a:effectLst/>
                        </a:rPr>
                        <a:t>1</a:t>
                      </a:r>
                      <a:endParaRPr lang="pt-BR" sz="1400" b="0" i="0" u="none" strike="noStrike" baseline="30000" dirty="0">
                        <a:solidFill>
                          <a:srgbClr val="E93AEC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b-NO" sz="1400" u="none" strike="noStrike" dirty="0">
                          <a:solidFill>
                            <a:srgbClr val="E93AEC"/>
                          </a:solidFill>
                          <a:effectLst/>
                        </a:rPr>
                        <a:t>0.83</a:t>
                      </a:r>
                      <a:endParaRPr lang="nb-NO" sz="1400" b="0" i="0" u="none" strike="noStrike" dirty="0">
                        <a:solidFill>
                          <a:srgbClr val="E93AEC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mr-IN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0.56-1.10</a:t>
                      </a:r>
                      <a:endParaRPr lang="mr-IN" sz="1400" b="0" i="0" u="none" strike="noStrike" dirty="0">
                        <a:solidFill>
                          <a:schemeClr val="bg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hr-HR" sz="1400" u="none" strike="noStrike">
                          <a:solidFill>
                            <a:schemeClr val="bg1"/>
                          </a:solidFill>
                          <a:effectLst/>
                        </a:rPr>
                        <a:t>&lt; 0.000001</a:t>
                      </a:r>
                      <a:endParaRPr lang="hr-HR" sz="1400" b="0" i="0" u="none" strike="noStrike">
                        <a:solidFill>
                          <a:schemeClr val="bg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400" u="none" strike="noStrike">
                          <a:solidFill>
                            <a:schemeClr val="bg1"/>
                          </a:solidFill>
                          <a:effectLst/>
                        </a:rPr>
                        <a:t>0</a:t>
                      </a:r>
                      <a:endParaRPr lang="pt-BR" sz="1400" b="0" i="0" u="none" strike="noStrike">
                        <a:solidFill>
                          <a:schemeClr val="bg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</a:tr>
              <a:tr h="298801"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u="none" strike="noStrike" dirty="0" smtClean="0">
                          <a:solidFill>
                            <a:srgbClr val="E93AEC"/>
                          </a:solidFill>
                          <a:effectLst/>
                        </a:rPr>
                        <a:t>SMD</a:t>
                      </a:r>
                      <a:r>
                        <a:rPr lang="pt-BR" sz="1400" u="none" strike="noStrike" baseline="30000" dirty="0" smtClean="0">
                          <a:solidFill>
                            <a:srgbClr val="E93AEC"/>
                          </a:solidFill>
                          <a:effectLst/>
                        </a:rPr>
                        <a:t>5</a:t>
                      </a:r>
                      <a:endParaRPr lang="pt-BR" sz="1400" b="0" i="0" u="none" strike="noStrike" baseline="30000" dirty="0">
                        <a:solidFill>
                          <a:srgbClr val="E93AEC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b-NO" sz="1400" u="none" strike="noStrike" dirty="0">
                          <a:solidFill>
                            <a:srgbClr val="E93AEC"/>
                          </a:solidFill>
                          <a:effectLst/>
                        </a:rPr>
                        <a:t>0.86</a:t>
                      </a:r>
                      <a:endParaRPr lang="nb-NO" sz="1400" b="0" i="0" u="none" strike="noStrike" dirty="0">
                        <a:solidFill>
                          <a:srgbClr val="E93AEC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mr-IN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0.72-0.99</a:t>
                      </a:r>
                      <a:endParaRPr lang="mr-IN" sz="1400" b="0" i="0" u="none" strike="noStrike" dirty="0">
                        <a:solidFill>
                          <a:schemeClr val="bg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mr-IN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&lt; 0.05</a:t>
                      </a:r>
                      <a:endParaRPr lang="mr-IN" sz="1400" b="0" i="0" u="none" strike="noStrike" dirty="0">
                        <a:solidFill>
                          <a:schemeClr val="bg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70%</a:t>
                      </a:r>
                      <a:endParaRPr lang="mr-IN" sz="1400" b="0" i="0" u="none" strike="noStrike" dirty="0">
                        <a:solidFill>
                          <a:schemeClr val="bg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</a:tr>
              <a:tr h="298801"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u="none" strike="noStrike" dirty="0" err="1">
                          <a:solidFill>
                            <a:srgbClr val="0070C0"/>
                          </a:solidFill>
                          <a:effectLst/>
                        </a:rPr>
                        <a:t>Cohen's</a:t>
                      </a:r>
                      <a:r>
                        <a:rPr lang="pt-BR" sz="1400" u="none" strike="noStrike" dirty="0">
                          <a:solidFill>
                            <a:srgbClr val="0070C0"/>
                          </a:solidFill>
                          <a:effectLst/>
                        </a:rPr>
                        <a:t> </a:t>
                      </a:r>
                      <a:r>
                        <a:rPr lang="pt-BR" sz="1400" u="none" strike="noStrike" dirty="0" smtClean="0">
                          <a:solidFill>
                            <a:srgbClr val="0070C0"/>
                          </a:solidFill>
                          <a:effectLst/>
                        </a:rPr>
                        <a:t>d</a:t>
                      </a:r>
                      <a:r>
                        <a:rPr lang="pt-BR" sz="1400" u="none" strike="noStrike" baseline="30000" dirty="0" smtClean="0">
                          <a:solidFill>
                            <a:srgbClr val="0070C0"/>
                          </a:solidFill>
                          <a:effectLst/>
                        </a:rPr>
                        <a:t>2</a:t>
                      </a:r>
                      <a:endParaRPr lang="pt-BR" sz="1400" b="0" i="0" u="none" strike="noStrike" baseline="30000" dirty="0">
                        <a:solidFill>
                          <a:srgbClr val="0070C0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b-NO" sz="1400" u="none" strike="noStrike" dirty="0">
                          <a:solidFill>
                            <a:srgbClr val="0070C0"/>
                          </a:solidFill>
                          <a:effectLst/>
                        </a:rPr>
                        <a:t>0.32</a:t>
                      </a:r>
                      <a:endParaRPr lang="nb-NO" sz="1400" b="0" i="0" u="none" strike="noStrike" dirty="0">
                        <a:solidFill>
                          <a:srgbClr val="0070C0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mr-IN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0.10-0.55</a:t>
                      </a:r>
                      <a:endParaRPr lang="mr-IN" sz="1400" b="0" i="0" u="none" strike="noStrike" dirty="0">
                        <a:solidFill>
                          <a:schemeClr val="bg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mr-IN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&lt; 0.01</a:t>
                      </a:r>
                      <a:endParaRPr lang="mr-IN" sz="1400" b="0" i="0" u="none" strike="noStrike" dirty="0">
                        <a:solidFill>
                          <a:schemeClr val="bg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74.9%</a:t>
                      </a:r>
                      <a:endParaRPr lang="mr-IN" sz="1400" b="0" i="0" u="none" strike="noStrike" dirty="0">
                        <a:solidFill>
                          <a:schemeClr val="bg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</a:tr>
              <a:tr h="298801"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u="none" strike="noStrike" dirty="0">
                          <a:solidFill>
                            <a:srgbClr val="0070C0"/>
                          </a:solidFill>
                          <a:effectLst/>
                        </a:rPr>
                        <a:t>Hedges' </a:t>
                      </a:r>
                      <a:r>
                        <a:rPr lang="pt-BR" sz="1400" u="none" strike="noStrike" dirty="0" smtClean="0">
                          <a:solidFill>
                            <a:srgbClr val="0070C0"/>
                          </a:solidFill>
                          <a:effectLst/>
                        </a:rPr>
                        <a:t>g</a:t>
                      </a:r>
                      <a:r>
                        <a:rPr lang="pt-BR" sz="1400" u="none" strike="noStrike" baseline="30000" dirty="0" smtClean="0">
                          <a:solidFill>
                            <a:srgbClr val="0070C0"/>
                          </a:solidFill>
                          <a:effectLst/>
                        </a:rPr>
                        <a:t>3</a:t>
                      </a:r>
                      <a:endParaRPr lang="pt-BR" sz="1400" b="0" i="0" u="none" strike="noStrike" baseline="30000" dirty="0">
                        <a:solidFill>
                          <a:srgbClr val="0070C0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b-NO" sz="1400" u="none" strike="noStrike" dirty="0">
                          <a:solidFill>
                            <a:srgbClr val="0070C0"/>
                          </a:solidFill>
                          <a:effectLst/>
                        </a:rPr>
                        <a:t>0.63</a:t>
                      </a:r>
                      <a:endParaRPr lang="nb-NO" sz="1400" b="0" i="0" u="none" strike="noStrike" dirty="0">
                        <a:solidFill>
                          <a:srgbClr val="0070C0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mr-IN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0.39-0.87</a:t>
                      </a:r>
                      <a:endParaRPr lang="mr-IN" sz="1400" b="0" i="0" u="none" strike="noStrike" dirty="0">
                        <a:solidFill>
                          <a:schemeClr val="bg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mr-IN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&lt; 0.05</a:t>
                      </a:r>
                      <a:endParaRPr lang="mr-IN" sz="1400" b="0" i="0" u="none" strike="noStrike" dirty="0">
                        <a:solidFill>
                          <a:schemeClr val="bg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sk-SK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r>
                        <a:rPr lang="sk-SK" sz="1400" u="none" strike="noStrike" dirty="0" smtClean="0">
                          <a:solidFill>
                            <a:schemeClr val="bg1"/>
                          </a:solidFill>
                          <a:effectLst/>
                        </a:rPr>
                        <a:t>NONE</a:t>
                      </a:r>
                      <a:endParaRPr lang="sk-SK" sz="1400" b="0" i="0" u="none" strike="noStrike" dirty="0">
                        <a:solidFill>
                          <a:schemeClr val="bg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</a:tr>
              <a:tr h="298801"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u="none" strike="noStrike" dirty="0" smtClean="0">
                          <a:solidFill>
                            <a:srgbClr val="FF0000"/>
                          </a:solidFill>
                          <a:effectLst/>
                        </a:rPr>
                        <a:t>WMD</a:t>
                      </a:r>
                      <a:r>
                        <a:rPr lang="pt-BR" sz="1400" u="none" strike="noStrike" baseline="30000" dirty="0" smtClean="0">
                          <a:solidFill>
                            <a:srgbClr val="FF0000"/>
                          </a:solidFill>
                          <a:effectLst/>
                        </a:rPr>
                        <a:t>4</a:t>
                      </a:r>
                      <a:endParaRPr lang="pt-BR" sz="1400" b="0" i="0" u="none" strike="noStrike" baseline="30000" dirty="0">
                        <a:solidFill>
                          <a:srgbClr val="FF0000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b-NO" sz="14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0.35</a:t>
                      </a:r>
                      <a:endParaRPr lang="nb-NO" sz="1400" b="0" i="0" u="none" strike="noStrike" dirty="0">
                        <a:solidFill>
                          <a:srgbClr val="FF0000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mr-IN" sz="1400" u="none" strike="noStrike">
                          <a:solidFill>
                            <a:schemeClr val="bg1"/>
                          </a:solidFill>
                          <a:effectLst/>
                        </a:rPr>
                        <a:t>4.3-6.7</a:t>
                      </a:r>
                      <a:endParaRPr lang="mr-IN" sz="1400" b="0" i="0" u="none" strike="noStrike">
                        <a:solidFill>
                          <a:schemeClr val="bg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k-SK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r>
                        <a:rPr lang="sk-SK" sz="1400" u="none" strike="noStrike" dirty="0" smtClean="0">
                          <a:solidFill>
                            <a:schemeClr val="bg1"/>
                          </a:solidFill>
                          <a:effectLst/>
                        </a:rPr>
                        <a:t>NONE</a:t>
                      </a:r>
                      <a:endParaRPr lang="sk-SK" sz="1400" b="0" i="0" u="none" strike="noStrike" dirty="0">
                        <a:solidFill>
                          <a:schemeClr val="bg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sk-SK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r>
                        <a:rPr lang="sk-SK" sz="1400" u="none" strike="noStrike" dirty="0" smtClean="0">
                          <a:solidFill>
                            <a:schemeClr val="bg1"/>
                          </a:solidFill>
                          <a:effectLst/>
                        </a:rPr>
                        <a:t>NONE</a:t>
                      </a:r>
                      <a:endParaRPr lang="sk-SK" sz="1400" b="0" i="0" u="none" strike="noStrike" dirty="0">
                        <a:solidFill>
                          <a:schemeClr val="bg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</a:tr>
              <a:tr h="298801">
                <a:tc>
                  <a:txBody>
                    <a:bodyPr/>
                    <a:lstStyle/>
                    <a:p>
                      <a:pPr algn="l" fontAlgn="b"/>
                      <a:r>
                        <a:rPr lang="pt-BR" sz="1400" u="none" strike="noStrike" dirty="0" smtClean="0">
                          <a:solidFill>
                            <a:srgbClr val="FF0000"/>
                          </a:solidFill>
                          <a:effectLst/>
                        </a:rPr>
                        <a:t>WMD</a:t>
                      </a:r>
                      <a:r>
                        <a:rPr lang="pt-BR" sz="1400" u="none" strike="noStrike" baseline="30000" dirty="0" smtClean="0">
                          <a:solidFill>
                            <a:srgbClr val="FF0000"/>
                          </a:solidFill>
                          <a:effectLst/>
                        </a:rPr>
                        <a:t>5</a:t>
                      </a:r>
                      <a:endParaRPr lang="pt-BR" sz="1400" b="0" i="0" u="none" strike="noStrike" baseline="30000" dirty="0">
                        <a:solidFill>
                          <a:srgbClr val="FF0000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nb-NO" sz="14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0.51</a:t>
                      </a:r>
                      <a:endParaRPr lang="nb-NO" sz="1400" b="0" i="0" u="none" strike="noStrike" dirty="0">
                        <a:solidFill>
                          <a:srgbClr val="FF0000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mr-IN" sz="1400" u="none" strike="noStrike">
                          <a:solidFill>
                            <a:schemeClr val="bg1"/>
                          </a:solidFill>
                          <a:effectLst/>
                        </a:rPr>
                        <a:t>0.43-0.60</a:t>
                      </a:r>
                      <a:endParaRPr lang="mr-IN" sz="1400" b="0" i="0" u="none" strike="noStrike">
                        <a:solidFill>
                          <a:schemeClr val="bg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mr-IN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&lt; 0.05</a:t>
                      </a:r>
                      <a:endParaRPr lang="mr-IN" sz="1400" b="0" i="0" u="none" strike="noStrike" dirty="0">
                        <a:solidFill>
                          <a:schemeClr val="bg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1400" u="none" strike="noStrike" dirty="0">
                          <a:solidFill>
                            <a:schemeClr val="bg1"/>
                          </a:solidFill>
                          <a:effectLst/>
                        </a:rPr>
                        <a:t>70%</a:t>
                      </a:r>
                      <a:endParaRPr lang="mr-IN" sz="1400" b="0" i="0" u="none" strike="noStrike" dirty="0">
                        <a:solidFill>
                          <a:schemeClr val="bg1"/>
                        </a:solidFill>
                        <a:effectLst/>
                        <a:latin typeface="Arial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81543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 flipV="1">
            <a:off x="184734" y="590433"/>
            <a:ext cx="8443913" cy="46037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46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endParaRPr lang="pt-BR" altLang="x-none" sz="1300">
              <a:solidFill>
                <a:srgbClr val="FFFFFF"/>
              </a:solidFill>
            </a:endParaRPr>
          </a:p>
        </p:txBody>
      </p:sp>
      <p:sp>
        <p:nvSpPr>
          <p:cNvPr id="8" name="CaixaDeTexto 7"/>
          <p:cNvSpPr txBox="1"/>
          <p:nvPr/>
        </p:nvSpPr>
        <p:spPr>
          <a:xfrm>
            <a:off x="184734" y="161838"/>
            <a:ext cx="865864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pt-BR" sz="2400" b="1" dirty="0" smtClean="0">
                <a:solidFill>
                  <a:srgbClr val="FFFF00"/>
                </a:solidFill>
                <a:ea typeface="Times New Roman" charset="0"/>
                <a:cs typeface="Times New Roman" charset="0"/>
              </a:rPr>
              <a:t>Resultados</a:t>
            </a:r>
            <a:endParaRPr lang="pt-BR" dirty="0">
              <a:solidFill>
                <a:srgbClr val="FFFF00"/>
              </a:solidFill>
              <a:ea typeface="Times New Roman" charset="0"/>
              <a:cs typeface="Times New Roman" charset="0"/>
            </a:endParaRPr>
          </a:p>
        </p:txBody>
      </p:sp>
      <p:sp>
        <p:nvSpPr>
          <p:cNvPr id="2" name="Rectangle 11"/>
          <p:cNvSpPr>
            <a:spLocks noChangeArrowheads="1"/>
          </p:cNvSpPr>
          <p:nvPr/>
        </p:nvSpPr>
        <p:spPr bwMode="auto">
          <a:xfrm>
            <a:off x="3" y="90102"/>
            <a:ext cx="18473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endParaRPr lang="pt-BR" altLang="x-none"/>
          </a:p>
        </p:txBody>
      </p:sp>
      <p:sp>
        <p:nvSpPr>
          <p:cNvPr id="3" name="Rectangle 12"/>
          <p:cNvSpPr>
            <a:spLocks noChangeArrowheads="1"/>
          </p:cNvSpPr>
          <p:nvPr/>
        </p:nvSpPr>
        <p:spPr bwMode="auto">
          <a:xfrm>
            <a:off x="3" y="547302"/>
            <a:ext cx="18473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endParaRPr lang="pt-BR" altLang="x-none"/>
          </a:p>
        </p:txBody>
      </p:sp>
      <p:sp>
        <p:nvSpPr>
          <p:cNvPr id="9" name="CaixaDeTexto 8"/>
          <p:cNvSpPr txBox="1"/>
          <p:nvPr/>
        </p:nvSpPr>
        <p:spPr>
          <a:xfrm>
            <a:off x="184734" y="604890"/>
            <a:ext cx="47098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i="1" dirty="0" smtClean="0">
                <a:solidFill>
                  <a:schemeClr val="bg2"/>
                </a:solidFill>
              </a:rPr>
              <a:t>Análise de procedimentos para heterogeneidade</a:t>
            </a:r>
            <a:endParaRPr lang="pt-BR" i="1" dirty="0">
              <a:solidFill>
                <a:schemeClr val="bg2"/>
              </a:solidFill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8939048" y="446164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pt-BR" dirty="0"/>
          </a:p>
        </p:txBody>
      </p:sp>
      <p:graphicFrame>
        <p:nvGraphicFramePr>
          <p:cNvPr id="10" name="Diagrama 9"/>
          <p:cNvGraphicFramePr/>
          <p:nvPr>
            <p:extLst>
              <p:ext uri="{D42A27DB-BD31-4B8C-83A1-F6EECF244321}">
                <p14:modId xmlns:p14="http://schemas.microsoft.com/office/powerpoint/2010/main" val="21360254"/>
              </p:ext>
            </p:extLst>
          </p:nvPr>
        </p:nvGraphicFramePr>
        <p:xfrm>
          <a:off x="-854394" y="2000688"/>
          <a:ext cx="10553700" cy="45593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CaixaDeTexto 10"/>
          <p:cNvSpPr txBox="1"/>
          <p:nvPr/>
        </p:nvSpPr>
        <p:spPr>
          <a:xfrm>
            <a:off x="216266" y="1575020"/>
            <a:ext cx="62354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dirty="0" smtClean="0">
                <a:solidFill>
                  <a:schemeClr val="bg1"/>
                </a:solidFill>
              </a:rPr>
              <a:t>Figura 3. Análise dos procedimentos de heterogeneidade em 12 estudos.</a:t>
            </a:r>
            <a:endParaRPr lang="pt-BR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838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 flipV="1">
            <a:off x="184734" y="590433"/>
            <a:ext cx="8443913" cy="46037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46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endParaRPr lang="pt-BR" altLang="x-none" sz="1300">
              <a:solidFill>
                <a:srgbClr val="FFFFFF"/>
              </a:solidFill>
            </a:endParaRPr>
          </a:p>
        </p:txBody>
      </p:sp>
      <p:sp>
        <p:nvSpPr>
          <p:cNvPr id="8" name="CaixaDeTexto 7"/>
          <p:cNvSpPr txBox="1"/>
          <p:nvPr/>
        </p:nvSpPr>
        <p:spPr>
          <a:xfrm>
            <a:off x="184734" y="161838"/>
            <a:ext cx="865864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pt-BR" sz="2400" b="1" dirty="0" smtClean="0">
                <a:solidFill>
                  <a:srgbClr val="FFFF00"/>
                </a:solidFill>
                <a:ea typeface="Times New Roman" charset="0"/>
                <a:cs typeface="Times New Roman" charset="0"/>
              </a:rPr>
              <a:t>Resultados</a:t>
            </a:r>
            <a:endParaRPr lang="pt-BR" dirty="0">
              <a:solidFill>
                <a:srgbClr val="FFFF00"/>
              </a:solidFill>
              <a:ea typeface="Times New Roman" charset="0"/>
              <a:cs typeface="Times New Roman" charset="0"/>
            </a:endParaRPr>
          </a:p>
        </p:txBody>
      </p:sp>
      <p:sp>
        <p:nvSpPr>
          <p:cNvPr id="2" name="Rectangle 11"/>
          <p:cNvSpPr>
            <a:spLocks noChangeArrowheads="1"/>
          </p:cNvSpPr>
          <p:nvPr/>
        </p:nvSpPr>
        <p:spPr bwMode="auto">
          <a:xfrm>
            <a:off x="3" y="90102"/>
            <a:ext cx="18473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endParaRPr lang="pt-BR" altLang="x-none"/>
          </a:p>
        </p:txBody>
      </p:sp>
      <p:sp>
        <p:nvSpPr>
          <p:cNvPr id="3" name="Rectangle 12"/>
          <p:cNvSpPr>
            <a:spLocks noChangeArrowheads="1"/>
          </p:cNvSpPr>
          <p:nvPr/>
        </p:nvSpPr>
        <p:spPr bwMode="auto">
          <a:xfrm>
            <a:off x="3" y="547302"/>
            <a:ext cx="18473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endParaRPr lang="pt-BR" altLang="x-none"/>
          </a:p>
        </p:txBody>
      </p:sp>
      <p:sp>
        <p:nvSpPr>
          <p:cNvPr id="9" name="CaixaDeTexto 8"/>
          <p:cNvSpPr txBox="1"/>
          <p:nvPr/>
        </p:nvSpPr>
        <p:spPr>
          <a:xfrm>
            <a:off x="184734" y="604890"/>
            <a:ext cx="4523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i="1" dirty="0" smtClean="0">
                <a:solidFill>
                  <a:schemeClr val="bg2"/>
                </a:solidFill>
              </a:rPr>
              <a:t>Características dos estudos primários incluídos</a:t>
            </a:r>
            <a:endParaRPr lang="pt-BR" i="1" dirty="0">
              <a:solidFill>
                <a:schemeClr val="bg2"/>
              </a:solidFill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8939048" y="446164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pt-BR" dirty="0"/>
          </a:p>
        </p:txBody>
      </p:sp>
      <p:graphicFrame>
        <p:nvGraphicFramePr>
          <p:cNvPr id="5" name="Tabe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5242651"/>
              </p:ext>
            </p:extLst>
          </p:nvPr>
        </p:nvGraphicFramePr>
        <p:xfrm>
          <a:off x="457201" y="2085434"/>
          <a:ext cx="8150773" cy="41577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229928"/>
                <a:gridCol w="3690917"/>
                <a:gridCol w="2229928"/>
              </a:tblGrid>
              <a:tr h="319825">
                <a:tc>
                  <a:txBody>
                    <a:bodyPr/>
                    <a:lstStyle/>
                    <a:p>
                      <a:pPr algn="l" fontAlgn="b"/>
                      <a:r>
                        <a:rPr lang="pt-BR" sz="1900" u="none" strike="noStrike" dirty="0" err="1">
                          <a:solidFill>
                            <a:schemeClr val="bg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Study</a:t>
                      </a:r>
                      <a:endParaRPr lang="pt-BR" sz="1900" b="0" i="0" u="none" strike="noStrike" dirty="0">
                        <a:solidFill>
                          <a:schemeClr val="bg1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900" u="none" strike="noStrike" dirty="0" err="1">
                          <a:solidFill>
                            <a:schemeClr val="bg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Primary</a:t>
                      </a:r>
                      <a:r>
                        <a:rPr lang="pt-BR" sz="1900" u="none" strike="noStrike" dirty="0">
                          <a:solidFill>
                            <a:schemeClr val="bg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 </a:t>
                      </a:r>
                      <a:r>
                        <a:rPr lang="pt-BR" sz="1900" u="none" strike="noStrike" dirty="0" err="1">
                          <a:solidFill>
                            <a:schemeClr val="bg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study</a:t>
                      </a:r>
                      <a:r>
                        <a:rPr lang="pt-BR" sz="1900" u="none" strike="noStrike" dirty="0">
                          <a:solidFill>
                            <a:schemeClr val="bg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 </a:t>
                      </a:r>
                      <a:r>
                        <a:rPr lang="pt-BR" sz="1900" u="none" strike="noStrike" dirty="0" err="1">
                          <a:solidFill>
                            <a:schemeClr val="bg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duration</a:t>
                      </a:r>
                      <a:endParaRPr lang="pt-BR" sz="1900" b="0" i="0" u="none" strike="noStrike" dirty="0">
                        <a:solidFill>
                          <a:schemeClr val="bg1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900" u="none" strike="noStrike" dirty="0" err="1">
                          <a:solidFill>
                            <a:schemeClr val="bg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Only</a:t>
                      </a:r>
                      <a:r>
                        <a:rPr lang="pt-BR" sz="1900" u="none" strike="noStrike" dirty="0">
                          <a:solidFill>
                            <a:schemeClr val="bg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 HIIT</a:t>
                      </a:r>
                      <a:endParaRPr lang="pt-BR" sz="1900" b="0" i="0" u="none" strike="noStrike" dirty="0">
                        <a:solidFill>
                          <a:schemeClr val="bg1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</a:tr>
              <a:tr h="319825">
                <a:tc>
                  <a:txBody>
                    <a:bodyPr/>
                    <a:lstStyle/>
                    <a:p>
                      <a:pPr algn="l" fontAlgn="b"/>
                      <a:r>
                        <a:rPr lang="pt-BR" sz="1900" u="none" strike="noStrike">
                          <a:solidFill>
                            <a:schemeClr val="bg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Batacan et al </a:t>
                      </a:r>
                      <a:endParaRPr lang="pt-BR" sz="1900" b="0" i="0" u="none" strike="noStrike">
                        <a:solidFill>
                          <a:schemeClr val="bg1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900" u="none" strike="noStrike">
                          <a:solidFill>
                            <a:schemeClr val="bg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2-16</a:t>
                      </a:r>
                      <a:endParaRPr lang="mr-IN" sz="1900" b="0" i="0" u="none" strike="noStrike">
                        <a:solidFill>
                          <a:schemeClr val="bg1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900" u="none" strike="noStrike" dirty="0">
                          <a:solidFill>
                            <a:schemeClr val="bg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1</a:t>
                      </a:r>
                      <a:endParaRPr lang="pt-BR" sz="1900" b="0" i="0" u="none" strike="noStrike" dirty="0">
                        <a:solidFill>
                          <a:schemeClr val="bg1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</a:tr>
              <a:tr h="319825">
                <a:tc>
                  <a:txBody>
                    <a:bodyPr/>
                    <a:lstStyle/>
                    <a:p>
                      <a:pPr algn="l" fontAlgn="b"/>
                      <a:r>
                        <a:rPr lang="pt-BR" sz="1900" u="none" strike="noStrike">
                          <a:solidFill>
                            <a:schemeClr val="bg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Xie et al </a:t>
                      </a:r>
                      <a:endParaRPr lang="pt-BR" sz="1900" b="0" i="0" u="none" strike="noStrike">
                        <a:solidFill>
                          <a:schemeClr val="bg1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900" u="none" strike="noStrike" dirty="0">
                          <a:solidFill>
                            <a:schemeClr val="bg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4-24</a:t>
                      </a:r>
                      <a:endParaRPr lang="mr-IN" sz="1900" b="0" i="0" u="none" strike="noStrike" dirty="0">
                        <a:solidFill>
                          <a:schemeClr val="bg1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900" u="none" strike="noStrike" dirty="0">
                          <a:solidFill>
                            <a:schemeClr val="bg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1</a:t>
                      </a:r>
                      <a:endParaRPr lang="pt-BR" sz="1900" b="0" i="0" u="none" strike="noStrike" dirty="0">
                        <a:solidFill>
                          <a:schemeClr val="bg1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</a:tr>
              <a:tr h="319825">
                <a:tc>
                  <a:txBody>
                    <a:bodyPr/>
                    <a:lstStyle/>
                    <a:p>
                      <a:pPr algn="l" fontAlgn="b"/>
                      <a:r>
                        <a:rPr lang="pt-BR" sz="1900" u="none" strike="noStrike">
                          <a:solidFill>
                            <a:schemeClr val="bg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Gist et al</a:t>
                      </a:r>
                      <a:endParaRPr lang="pt-BR" sz="1900" b="0" i="0" u="none" strike="noStrike">
                        <a:solidFill>
                          <a:schemeClr val="bg1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900" u="none" strike="noStrike" dirty="0">
                          <a:solidFill>
                            <a:schemeClr val="bg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2-10</a:t>
                      </a:r>
                      <a:endParaRPr lang="mr-IN" sz="1900" b="0" i="0" u="none" strike="noStrike" dirty="0">
                        <a:solidFill>
                          <a:schemeClr val="bg1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900" u="none" strike="noStrike" dirty="0">
                          <a:solidFill>
                            <a:schemeClr val="bg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0</a:t>
                      </a:r>
                      <a:endParaRPr lang="pt-BR" sz="1900" b="0" i="0" u="none" strike="noStrike" dirty="0">
                        <a:solidFill>
                          <a:schemeClr val="bg1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</a:tr>
              <a:tr h="319825">
                <a:tc>
                  <a:txBody>
                    <a:bodyPr/>
                    <a:lstStyle/>
                    <a:p>
                      <a:pPr algn="l" fontAlgn="b"/>
                      <a:r>
                        <a:rPr lang="pt-BR" sz="1900" u="none" strike="noStrike">
                          <a:solidFill>
                            <a:schemeClr val="bg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Sloth et al</a:t>
                      </a:r>
                      <a:endParaRPr lang="pt-BR" sz="1900" b="0" i="0" u="none" strike="noStrike">
                        <a:solidFill>
                          <a:schemeClr val="bg1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900" u="none" strike="noStrike" dirty="0">
                          <a:solidFill>
                            <a:schemeClr val="bg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2-7</a:t>
                      </a:r>
                      <a:endParaRPr lang="mr-IN" sz="1900" b="0" i="0" u="none" strike="noStrike" dirty="0">
                        <a:solidFill>
                          <a:schemeClr val="bg1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900" u="none" strike="noStrike" dirty="0">
                          <a:solidFill>
                            <a:schemeClr val="bg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0</a:t>
                      </a:r>
                      <a:endParaRPr lang="pt-BR" sz="1900" b="0" i="0" u="none" strike="noStrike" dirty="0">
                        <a:solidFill>
                          <a:schemeClr val="bg1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</a:tr>
              <a:tr h="319825">
                <a:tc>
                  <a:txBody>
                    <a:bodyPr/>
                    <a:lstStyle/>
                    <a:p>
                      <a:pPr algn="l" fontAlgn="b"/>
                      <a:r>
                        <a:rPr lang="pt-BR" sz="1900" u="none" strike="noStrike">
                          <a:solidFill>
                            <a:schemeClr val="bg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Weston M et al</a:t>
                      </a:r>
                      <a:endParaRPr lang="pt-BR" sz="1900" b="0" i="0" u="none" strike="noStrike">
                        <a:solidFill>
                          <a:schemeClr val="bg1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900" u="none" strike="noStrike">
                          <a:solidFill>
                            <a:schemeClr val="bg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2-8</a:t>
                      </a:r>
                      <a:endParaRPr lang="mr-IN" sz="1900" b="0" i="0" u="none" strike="noStrike">
                        <a:solidFill>
                          <a:schemeClr val="bg1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900" u="none" strike="noStrike" dirty="0">
                          <a:solidFill>
                            <a:schemeClr val="bg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0</a:t>
                      </a:r>
                      <a:endParaRPr lang="pt-BR" sz="1900" b="0" i="0" u="none" strike="noStrike" dirty="0">
                        <a:solidFill>
                          <a:schemeClr val="bg1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</a:tr>
              <a:tr h="319825">
                <a:tc>
                  <a:txBody>
                    <a:bodyPr/>
                    <a:lstStyle/>
                    <a:p>
                      <a:pPr algn="l" fontAlgn="b"/>
                      <a:r>
                        <a:rPr lang="pt-BR" sz="1900" u="none" strike="noStrike">
                          <a:solidFill>
                            <a:schemeClr val="bg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Weston K et al</a:t>
                      </a:r>
                      <a:endParaRPr lang="pt-BR" sz="1900" b="0" i="0" u="none" strike="noStrike">
                        <a:solidFill>
                          <a:schemeClr val="bg1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900" u="none" strike="noStrike" dirty="0">
                          <a:solidFill>
                            <a:schemeClr val="bg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4-16</a:t>
                      </a:r>
                      <a:endParaRPr lang="mr-IN" sz="1900" b="0" i="0" u="none" strike="noStrike" dirty="0">
                        <a:solidFill>
                          <a:schemeClr val="bg1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900" u="none" strike="noStrike" dirty="0">
                          <a:solidFill>
                            <a:schemeClr val="bg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0</a:t>
                      </a:r>
                      <a:endParaRPr lang="pt-BR" sz="1900" b="0" i="0" u="none" strike="noStrike" dirty="0">
                        <a:solidFill>
                          <a:schemeClr val="bg1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</a:tr>
              <a:tr h="319825">
                <a:tc>
                  <a:txBody>
                    <a:bodyPr/>
                    <a:lstStyle/>
                    <a:p>
                      <a:pPr algn="l" fontAlgn="b"/>
                      <a:r>
                        <a:rPr lang="pt-BR" sz="1900" u="none" strike="noStrike">
                          <a:solidFill>
                            <a:schemeClr val="bg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Milanovic et al</a:t>
                      </a:r>
                      <a:endParaRPr lang="pt-BR" sz="1900" b="0" i="0" u="none" strike="noStrike">
                        <a:solidFill>
                          <a:schemeClr val="bg1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900" u="none" strike="noStrike" dirty="0">
                          <a:solidFill>
                            <a:schemeClr val="bg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2-24</a:t>
                      </a:r>
                      <a:endParaRPr lang="mr-IN" sz="1900" b="0" i="0" u="none" strike="noStrike" dirty="0">
                        <a:solidFill>
                          <a:schemeClr val="bg1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900" u="none" strike="noStrike" dirty="0">
                          <a:solidFill>
                            <a:schemeClr val="bg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0</a:t>
                      </a:r>
                      <a:endParaRPr lang="pt-BR" sz="1900" b="0" i="0" u="none" strike="noStrike" dirty="0">
                        <a:solidFill>
                          <a:schemeClr val="bg1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</a:tr>
              <a:tr h="319825">
                <a:tc>
                  <a:txBody>
                    <a:bodyPr/>
                    <a:lstStyle/>
                    <a:p>
                      <a:pPr algn="l" fontAlgn="b"/>
                      <a:r>
                        <a:rPr lang="pt-BR" sz="1900" u="none" strike="noStrike">
                          <a:solidFill>
                            <a:schemeClr val="bg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Bacon et al</a:t>
                      </a:r>
                      <a:endParaRPr lang="pt-BR" sz="1900" b="0" i="0" u="none" strike="noStrike">
                        <a:solidFill>
                          <a:schemeClr val="bg1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900" u="none" strike="noStrike" dirty="0">
                          <a:solidFill>
                            <a:schemeClr val="bg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6-13</a:t>
                      </a:r>
                      <a:endParaRPr lang="mr-IN" sz="1900" b="0" i="0" u="none" strike="noStrike" dirty="0">
                        <a:solidFill>
                          <a:schemeClr val="bg1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900" u="none" strike="noStrike" dirty="0">
                          <a:solidFill>
                            <a:schemeClr val="bg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0</a:t>
                      </a:r>
                      <a:endParaRPr lang="pt-BR" sz="1900" b="0" i="0" u="none" strike="noStrike" dirty="0">
                        <a:solidFill>
                          <a:schemeClr val="bg1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</a:tr>
              <a:tr h="319825">
                <a:tc>
                  <a:txBody>
                    <a:bodyPr/>
                    <a:lstStyle/>
                    <a:p>
                      <a:pPr algn="l" fontAlgn="b"/>
                      <a:r>
                        <a:rPr lang="pt-BR" sz="1900" u="none" strike="noStrike">
                          <a:solidFill>
                            <a:schemeClr val="bg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Liou et al</a:t>
                      </a:r>
                      <a:endParaRPr lang="pt-BR" sz="1900" b="0" i="0" u="none" strike="noStrike">
                        <a:solidFill>
                          <a:schemeClr val="bg1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900" u="none" strike="noStrike" dirty="0">
                          <a:solidFill>
                            <a:schemeClr val="bg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4-16</a:t>
                      </a:r>
                      <a:endParaRPr lang="mr-IN" sz="1900" b="0" i="0" u="none" strike="noStrike" dirty="0">
                        <a:solidFill>
                          <a:schemeClr val="bg1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900" u="none" strike="noStrike" dirty="0">
                          <a:solidFill>
                            <a:schemeClr val="bg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1</a:t>
                      </a:r>
                      <a:endParaRPr lang="pt-BR" sz="1900" b="0" i="0" u="none" strike="noStrike" dirty="0">
                        <a:solidFill>
                          <a:schemeClr val="bg1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</a:tr>
              <a:tr h="319825">
                <a:tc>
                  <a:txBody>
                    <a:bodyPr/>
                    <a:lstStyle/>
                    <a:p>
                      <a:pPr algn="l" fontAlgn="b"/>
                      <a:r>
                        <a:rPr lang="pt-BR" sz="1900" u="none" strike="noStrike">
                          <a:solidFill>
                            <a:schemeClr val="bg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Pattyn et al</a:t>
                      </a:r>
                      <a:endParaRPr lang="pt-BR" sz="1900" b="0" i="0" u="none" strike="noStrike">
                        <a:solidFill>
                          <a:schemeClr val="bg1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900" u="none" strike="noStrike" dirty="0">
                          <a:solidFill>
                            <a:schemeClr val="bg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4-16</a:t>
                      </a:r>
                      <a:endParaRPr lang="mr-IN" sz="1900" b="0" i="0" u="none" strike="noStrike" dirty="0">
                        <a:solidFill>
                          <a:schemeClr val="bg1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900" u="none" strike="noStrike" dirty="0">
                          <a:solidFill>
                            <a:schemeClr val="bg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1</a:t>
                      </a:r>
                      <a:endParaRPr lang="pt-BR" sz="1900" b="0" i="0" u="none" strike="noStrike" dirty="0">
                        <a:solidFill>
                          <a:schemeClr val="bg1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</a:tr>
              <a:tr h="319825">
                <a:tc>
                  <a:txBody>
                    <a:bodyPr/>
                    <a:lstStyle/>
                    <a:p>
                      <a:pPr algn="l" fontAlgn="b"/>
                      <a:r>
                        <a:rPr lang="pt-BR" sz="1900" u="none" strike="noStrike">
                          <a:solidFill>
                            <a:schemeClr val="bg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Ramos et al</a:t>
                      </a:r>
                      <a:endParaRPr lang="pt-BR" sz="1900" b="0" i="0" u="none" strike="noStrike">
                        <a:solidFill>
                          <a:schemeClr val="bg1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900" u="none" strike="noStrike" dirty="0">
                          <a:solidFill>
                            <a:schemeClr val="bg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2-16</a:t>
                      </a:r>
                      <a:endParaRPr lang="mr-IN" sz="1900" b="0" i="0" u="none" strike="noStrike" dirty="0">
                        <a:solidFill>
                          <a:schemeClr val="bg1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900" u="none" strike="noStrike" dirty="0">
                          <a:solidFill>
                            <a:schemeClr val="bg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1</a:t>
                      </a:r>
                      <a:endParaRPr lang="pt-BR" sz="1900" b="0" i="0" u="none" strike="noStrike" dirty="0">
                        <a:solidFill>
                          <a:schemeClr val="bg1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</a:tr>
              <a:tr h="319825">
                <a:tc>
                  <a:txBody>
                    <a:bodyPr/>
                    <a:lstStyle/>
                    <a:p>
                      <a:pPr algn="l" fontAlgn="b"/>
                      <a:r>
                        <a:rPr lang="pt-BR" sz="1900" u="none" strike="noStrike">
                          <a:solidFill>
                            <a:schemeClr val="bg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Hwang et al</a:t>
                      </a:r>
                      <a:endParaRPr lang="pt-BR" sz="1900" b="0" i="0" u="none" strike="noStrike">
                        <a:solidFill>
                          <a:schemeClr val="bg1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900" u="none" strike="noStrike" dirty="0">
                          <a:solidFill>
                            <a:schemeClr val="bg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4-16</a:t>
                      </a:r>
                      <a:endParaRPr lang="mr-IN" sz="1900" b="0" i="0" u="none" strike="noStrike" dirty="0">
                        <a:solidFill>
                          <a:schemeClr val="bg1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900" u="none" strike="noStrike" dirty="0">
                          <a:solidFill>
                            <a:schemeClr val="bg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1</a:t>
                      </a:r>
                      <a:endParaRPr lang="pt-BR" sz="1900" b="0" i="0" u="none" strike="noStrike" dirty="0">
                        <a:solidFill>
                          <a:schemeClr val="bg1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</a:tr>
            </a:tbl>
          </a:graphicData>
        </a:graphic>
      </p:graphicFrame>
      <p:sp>
        <p:nvSpPr>
          <p:cNvPr id="6" name="CaixaDeTexto 5"/>
          <p:cNvSpPr txBox="1"/>
          <p:nvPr/>
        </p:nvSpPr>
        <p:spPr>
          <a:xfrm>
            <a:off x="362609" y="1623849"/>
            <a:ext cx="5452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>
                <a:solidFill>
                  <a:schemeClr val="bg1"/>
                </a:solidFill>
              </a:rPr>
              <a:t>Tabela 4. Duração e tipo dos estudos primários incluídos</a:t>
            </a:r>
            <a:endParaRPr lang="pt-B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5298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 flipV="1">
            <a:off x="184734" y="590433"/>
            <a:ext cx="8443913" cy="46037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46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endParaRPr lang="pt-BR" altLang="x-none" sz="1300">
              <a:solidFill>
                <a:srgbClr val="FFFFFF"/>
              </a:solidFill>
            </a:endParaRPr>
          </a:p>
        </p:txBody>
      </p:sp>
      <p:sp>
        <p:nvSpPr>
          <p:cNvPr id="8" name="CaixaDeTexto 7"/>
          <p:cNvSpPr txBox="1"/>
          <p:nvPr/>
        </p:nvSpPr>
        <p:spPr>
          <a:xfrm>
            <a:off x="184734" y="161838"/>
            <a:ext cx="865864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pt-BR" sz="2400" b="1" dirty="0" smtClean="0">
                <a:solidFill>
                  <a:srgbClr val="FFFF00"/>
                </a:solidFill>
                <a:ea typeface="Times New Roman" charset="0"/>
                <a:cs typeface="Times New Roman" charset="0"/>
              </a:rPr>
              <a:t>Resultados</a:t>
            </a:r>
            <a:endParaRPr lang="pt-BR" dirty="0">
              <a:solidFill>
                <a:srgbClr val="FFFF00"/>
              </a:solidFill>
              <a:ea typeface="Times New Roman" charset="0"/>
              <a:cs typeface="Times New Roman" charset="0"/>
            </a:endParaRPr>
          </a:p>
        </p:txBody>
      </p:sp>
      <p:sp>
        <p:nvSpPr>
          <p:cNvPr id="2" name="Rectangle 11"/>
          <p:cNvSpPr>
            <a:spLocks noChangeArrowheads="1"/>
          </p:cNvSpPr>
          <p:nvPr/>
        </p:nvSpPr>
        <p:spPr bwMode="auto">
          <a:xfrm>
            <a:off x="3" y="90102"/>
            <a:ext cx="18473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endParaRPr lang="pt-BR" altLang="x-none"/>
          </a:p>
        </p:txBody>
      </p:sp>
      <p:sp>
        <p:nvSpPr>
          <p:cNvPr id="3" name="Rectangle 12"/>
          <p:cNvSpPr>
            <a:spLocks noChangeArrowheads="1"/>
          </p:cNvSpPr>
          <p:nvPr/>
        </p:nvSpPr>
        <p:spPr bwMode="auto">
          <a:xfrm>
            <a:off x="3" y="547302"/>
            <a:ext cx="18473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endParaRPr lang="pt-BR" altLang="x-none"/>
          </a:p>
        </p:txBody>
      </p:sp>
      <p:sp>
        <p:nvSpPr>
          <p:cNvPr id="9" name="CaixaDeTexto 8"/>
          <p:cNvSpPr txBox="1"/>
          <p:nvPr/>
        </p:nvSpPr>
        <p:spPr>
          <a:xfrm>
            <a:off x="184734" y="604890"/>
            <a:ext cx="4523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i="1" dirty="0" smtClean="0">
                <a:solidFill>
                  <a:schemeClr val="bg2"/>
                </a:solidFill>
              </a:rPr>
              <a:t>Características dos estudos primários incluídos</a:t>
            </a:r>
            <a:endParaRPr lang="pt-BR" i="1" dirty="0">
              <a:solidFill>
                <a:schemeClr val="bg2"/>
              </a:solidFill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8939048" y="446164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pt-BR" dirty="0"/>
          </a:p>
        </p:txBody>
      </p:sp>
      <p:graphicFrame>
        <p:nvGraphicFramePr>
          <p:cNvPr id="5" name="Tabe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5242651"/>
              </p:ext>
            </p:extLst>
          </p:nvPr>
        </p:nvGraphicFramePr>
        <p:xfrm>
          <a:off x="457201" y="2085434"/>
          <a:ext cx="8150773" cy="41577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229928"/>
                <a:gridCol w="3690917"/>
                <a:gridCol w="2229928"/>
              </a:tblGrid>
              <a:tr h="319825">
                <a:tc>
                  <a:txBody>
                    <a:bodyPr/>
                    <a:lstStyle/>
                    <a:p>
                      <a:pPr algn="l" fontAlgn="b"/>
                      <a:r>
                        <a:rPr lang="pt-BR" sz="1900" u="none" strike="noStrike" dirty="0" err="1">
                          <a:solidFill>
                            <a:schemeClr val="bg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Study</a:t>
                      </a:r>
                      <a:endParaRPr lang="pt-BR" sz="1900" b="0" i="0" u="none" strike="noStrike" dirty="0">
                        <a:solidFill>
                          <a:schemeClr val="bg1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900" u="none" strike="noStrike" dirty="0" err="1">
                          <a:solidFill>
                            <a:schemeClr val="bg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Primary</a:t>
                      </a:r>
                      <a:r>
                        <a:rPr lang="pt-BR" sz="1900" u="none" strike="noStrike" dirty="0">
                          <a:solidFill>
                            <a:schemeClr val="bg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 </a:t>
                      </a:r>
                      <a:r>
                        <a:rPr lang="pt-BR" sz="1900" u="none" strike="noStrike" dirty="0" err="1">
                          <a:solidFill>
                            <a:schemeClr val="bg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study</a:t>
                      </a:r>
                      <a:r>
                        <a:rPr lang="pt-BR" sz="1900" u="none" strike="noStrike" dirty="0">
                          <a:solidFill>
                            <a:schemeClr val="bg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 </a:t>
                      </a:r>
                      <a:r>
                        <a:rPr lang="pt-BR" sz="1900" u="none" strike="noStrike" dirty="0" err="1">
                          <a:solidFill>
                            <a:schemeClr val="bg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duration</a:t>
                      </a:r>
                      <a:endParaRPr lang="pt-BR" sz="1900" b="0" i="0" u="none" strike="noStrike" dirty="0">
                        <a:solidFill>
                          <a:schemeClr val="bg1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900" u="none" strike="noStrike" dirty="0" err="1">
                          <a:solidFill>
                            <a:schemeClr val="bg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Only</a:t>
                      </a:r>
                      <a:r>
                        <a:rPr lang="pt-BR" sz="1900" u="none" strike="noStrike" dirty="0">
                          <a:solidFill>
                            <a:schemeClr val="bg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 HIIT</a:t>
                      </a:r>
                      <a:endParaRPr lang="pt-BR" sz="1900" b="0" i="0" u="none" strike="noStrike" dirty="0">
                        <a:solidFill>
                          <a:schemeClr val="bg1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</a:tr>
              <a:tr h="319825">
                <a:tc>
                  <a:txBody>
                    <a:bodyPr/>
                    <a:lstStyle/>
                    <a:p>
                      <a:pPr algn="l" fontAlgn="b"/>
                      <a:r>
                        <a:rPr lang="pt-BR" sz="1900" u="none" strike="noStrike">
                          <a:solidFill>
                            <a:schemeClr val="bg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Batacan et al </a:t>
                      </a:r>
                      <a:endParaRPr lang="pt-BR" sz="1900" b="0" i="0" u="none" strike="noStrike">
                        <a:solidFill>
                          <a:schemeClr val="bg1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900" u="none" strike="noStrike">
                          <a:solidFill>
                            <a:schemeClr val="bg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2-16</a:t>
                      </a:r>
                      <a:endParaRPr lang="mr-IN" sz="1900" b="0" i="0" u="none" strike="noStrike">
                        <a:solidFill>
                          <a:schemeClr val="bg1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900" u="none" strike="noStrike" dirty="0">
                          <a:solidFill>
                            <a:schemeClr val="bg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1</a:t>
                      </a:r>
                      <a:endParaRPr lang="pt-BR" sz="1900" b="0" i="0" u="none" strike="noStrike" dirty="0">
                        <a:solidFill>
                          <a:schemeClr val="bg1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</a:tr>
              <a:tr h="319825">
                <a:tc>
                  <a:txBody>
                    <a:bodyPr/>
                    <a:lstStyle/>
                    <a:p>
                      <a:pPr algn="l" fontAlgn="b"/>
                      <a:r>
                        <a:rPr lang="pt-BR" sz="1900" u="none" strike="noStrike">
                          <a:solidFill>
                            <a:schemeClr val="bg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Xie et al </a:t>
                      </a:r>
                      <a:endParaRPr lang="pt-BR" sz="1900" b="0" i="0" u="none" strike="noStrike">
                        <a:solidFill>
                          <a:schemeClr val="bg1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900" u="none" strike="noStrike" dirty="0">
                          <a:solidFill>
                            <a:schemeClr val="bg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4-24</a:t>
                      </a:r>
                      <a:endParaRPr lang="mr-IN" sz="1900" b="0" i="0" u="none" strike="noStrike" dirty="0">
                        <a:solidFill>
                          <a:schemeClr val="bg1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900" u="none" strike="noStrike" dirty="0">
                          <a:solidFill>
                            <a:schemeClr val="bg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1</a:t>
                      </a:r>
                      <a:endParaRPr lang="pt-BR" sz="1900" b="0" i="0" u="none" strike="noStrike" dirty="0">
                        <a:solidFill>
                          <a:schemeClr val="bg1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</a:tr>
              <a:tr h="319825">
                <a:tc>
                  <a:txBody>
                    <a:bodyPr/>
                    <a:lstStyle/>
                    <a:p>
                      <a:pPr algn="l" fontAlgn="b"/>
                      <a:r>
                        <a:rPr lang="pt-BR" sz="1900" u="none" strike="noStrike">
                          <a:solidFill>
                            <a:schemeClr val="bg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Gist et al</a:t>
                      </a:r>
                      <a:endParaRPr lang="pt-BR" sz="1900" b="0" i="0" u="none" strike="noStrike">
                        <a:solidFill>
                          <a:schemeClr val="bg1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900" u="none" strike="noStrike" dirty="0">
                          <a:solidFill>
                            <a:schemeClr val="bg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2-10</a:t>
                      </a:r>
                      <a:endParaRPr lang="mr-IN" sz="1900" b="0" i="0" u="none" strike="noStrike" dirty="0">
                        <a:solidFill>
                          <a:schemeClr val="bg1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900" u="none" strike="noStrike" dirty="0">
                          <a:solidFill>
                            <a:schemeClr val="bg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0</a:t>
                      </a:r>
                      <a:endParaRPr lang="pt-BR" sz="1900" b="0" i="0" u="none" strike="noStrike" dirty="0">
                        <a:solidFill>
                          <a:schemeClr val="bg1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</a:tr>
              <a:tr h="319825">
                <a:tc>
                  <a:txBody>
                    <a:bodyPr/>
                    <a:lstStyle/>
                    <a:p>
                      <a:pPr algn="l" fontAlgn="b"/>
                      <a:r>
                        <a:rPr lang="pt-BR" sz="1900" u="none" strike="noStrike">
                          <a:solidFill>
                            <a:schemeClr val="bg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Sloth et al</a:t>
                      </a:r>
                      <a:endParaRPr lang="pt-BR" sz="1900" b="0" i="0" u="none" strike="noStrike">
                        <a:solidFill>
                          <a:schemeClr val="bg1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900" u="none" strike="noStrike" dirty="0">
                          <a:solidFill>
                            <a:schemeClr val="bg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2-7</a:t>
                      </a:r>
                      <a:endParaRPr lang="mr-IN" sz="1900" b="0" i="0" u="none" strike="noStrike" dirty="0">
                        <a:solidFill>
                          <a:schemeClr val="bg1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900" u="none" strike="noStrike" dirty="0">
                          <a:solidFill>
                            <a:schemeClr val="bg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0</a:t>
                      </a:r>
                      <a:endParaRPr lang="pt-BR" sz="1900" b="0" i="0" u="none" strike="noStrike" dirty="0">
                        <a:solidFill>
                          <a:schemeClr val="bg1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</a:tr>
              <a:tr h="319825">
                <a:tc>
                  <a:txBody>
                    <a:bodyPr/>
                    <a:lstStyle/>
                    <a:p>
                      <a:pPr algn="l" fontAlgn="b"/>
                      <a:r>
                        <a:rPr lang="pt-BR" sz="1900" u="none" strike="noStrike">
                          <a:solidFill>
                            <a:schemeClr val="bg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Weston M et al</a:t>
                      </a:r>
                      <a:endParaRPr lang="pt-BR" sz="1900" b="0" i="0" u="none" strike="noStrike">
                        <a:solidFill>
                          <a:schemeClr val="bg1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900" u="none" strike="noStrike">
                          <a:solidFill>
                            <a:schemeClr val="bg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2-8</a:t>
                      </a:r>
                      <a:endParaRPr lang="mr-IN" sz="1900" b="0" i="0" u="none" strike="noStrike">
                        <a:solidFill>
                          <a:schemeClr val="bg1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900" u="none" strike="noStrike" dirty="0">
                          <a:solidFill>
                            <a:schemeClr val="bg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0</a:t>
                      </a:r>
                      <a:endParaRPr lang="pt-BR" sz="1900" b="0" i="0" u="none" strike="noStrike" dirty="0">
                        <a:solidFill>
                          <a:schemeClr val="bg1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</a:tr>
              <a:tr h="319825">
                <a:tc>
                  <a:txBody>
                    <a:bodyPr/>
                    <a:lstStyle/>
                    <a:p>
                      <a:pPr algn="l" fontAlgn="b"/>
                      <a:r>
                        <a:rPr lang="pt-BR" sz="1900" u="none" strike="noStrike">
                          <a:solidFill>
                            <a:schemeClr val="bg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Weston K et al</a:t>
                      </a:r>
                      <a:endParaRPr lang="pt-BR" sz="1900" b="0" i="0" u="none" strike="noStrike">
                        <a:solidFill>
                          <a:schemeClr val="bg1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900" u="none" strike="noStrike" dirty="0">
                          <a:solidFill>
                            <a:schemeClr val="bg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4-16</a:t>
                      </a:r>
                      <a:endParaRPr lang="mr-IN" sz="1900" b="0" i="0" u="none" strike="noStrike" dirty="0">
                        <a:solidFill>
                          <a:schemeClr val="bg1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900" u="none" strike="noStrike" dirty="0">
                          <a:solidFill>
                            <a:schemeClr val="bg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0</a:t>
                      </a:r>
                      <a:endParaRPr lang="pt-BR" sz="1900" b="0" i="0" u="none" strike="noStrike" dirty="0">
                        <a:solidFill>
                          <a:schemeClr val="bg1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</a:tr>
              <a:tr h="319825">
                <a:tc>
                  <a:txBody>
                    <a:bodyPr/>
                    <a:lstStyle/>
                    <a:p>
                      <a:pPr algn="l" fontAlgn="b"/>
                      <a:r>
                        <a:rPr lang="pt-BR" sz="1900" u="none" strike="noStrike">
                          <a:solidFill>
                            <a:schemeClr val="bg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Milanovic et al</a:t>
                      </a:r>
                      <a:endParaRPr lang="pt-BR" sz="1900" b="0" i="0" u="none" strike="noStrike">
                        <a:solidFill>
                          <a:schemeClr val="bg1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900" u="none" strike="noStrike" dirty="0">
                          <a:solidFill>
                            <a:schemeClr val="bg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2-24</a:t>
                      </a:r>
                      <a:endParaRPr lang="mr-IN" sz="1900" b="0" i="0" u="none" strike="noStrike" dirty="0">
                        <a:solidFill>
                          <a:schemeClr val="bg1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900" u="none" strike="noStrike" dirty="0">
                          <a:solidFill>
                            <a:schemeClr val="bg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0</a:t>
                      </a:r>
                      <a:endParaRPr lang="pt-BR" sz="1900" b="0" i="0" u="none" strike="noStrike" dirty="0">
                        <a:solidFill>
                          <a:schemeClr val="bg1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</a:tr>
              <a:tr h="319825">
                <a:tc>
                  <a:txBody>
                    <a:bodyPr/>
                    <a:lstStyle/>
                    <a:p>
                      <a:pPr algn="l" fontAlgn="b"/>
                      <a:r>
                        <a:rPr lang="pt-BR" sz="1900" u="none" strike="noStrike">
                          <a:solidFill>
                            <a:schemeClr val="bg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Bacon et al</a:t>
                      </a:r>
                      <a:endParaRPr lang="pt-BR" sz="1900" b="0" i="0" u="none" strike="noStrike">
                        <a:solidFill>
                          <a:schemeClr val="bg1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900" u="none" strike="noStrike" dirty="0">
                          <a:solidFill>
                            <a:schemeClr val="bg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6-13</a:t>
                      </a:r>
                      <a:endParaRPr lang="mr-IN" sz="1900" b="0" i="0" u="none" strike="noStrike" dirty="0">
                        <a:solidFill>
                          <a:schemeClr val="bg1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900" u="none" strike="noStrike" dirty="0">
                          <a:solidFill>
                            <a:schemeClr val="bg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0</a:t>
                      </a:r>
                      <a:endParaRPr lang="pt-BR" sz="1900" b="0" i="0" u="none" strike="noStrike" dirty="0">
                        <a:solidFill>
                          <a:schemeClr val="bg1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</a:tr>
              <a:tr h="319825">
                <a:tc>
                  <a:txBody>
                    <a:bodyPr/>
                    <a:lstStyle/>
                    <a:p>
                      <a:pPr algn="l" fontAlgn="b"/>
                      <a:r>
                        <a:rPr lang="pt-BR" sz="1900" u="none" strike="noStrike">
                          <a:solidFill>
                            <a:schemeClr val="bg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Liou et al</a:t>
                      </a:r>
                      <a:endParaRPr lang="pt-BR" sz="1900" b="0" i="0" u="none" strike="noStrike">
                        <a:solidFill>
                          <a:schemeClr val="bg1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900" u="none" strike="noStrike" dirty="0">
                          <a:solidFill>
                            <a:schemeClr val="bg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4-16</a:t>
                      </a:r>
                      <a:endParaRPr lang="mr-IN" sz="1900" b="0" i="0" u="none" strike="noStrike" dirty="0">
                        <a:solidFill>
                          <a:schemeClr val="bg1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900" u="none" strike="noStrike" dirty="0">
                          <a:solidFill>
                            <a:schemeClr val="bg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1</a:t>
                      </a:r>
                      <a:endParaRPr lang="pt-BR" sz="1900" b="0" i="0" u="none" strike="noStrike" dirty="0">
                        <a:solidFill>
                          <a:schemeClr val="bg1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</a:tr>
              <a:tr h="319825">
                <a:tc>
                  <a:txBody>
                    <a:bodyPr/>
                    <a:lstStyle/>
                    <a:p>
                      <a:pPr algn="l" fontAlgn="b"/>
                      <a:r>
                        <a:rPr lang="pt-BR" sz="1900" u="none" strike="noStrike">
                          <a:solidFill>
                            <a:schemeClr val="bg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Pattyn et al</a:t>
                      </a:r>
                      <a:endParaRPr lang="pt-BR" sz="1900" b="0" i="0" u="none" strike="noStrike">
                        <a:solidFill>
                          <a:schemeClr val="bg1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900" u="none" strike="noStrike" dirty="0">
                          <a:solidFill>
                            <a:schemeClr val="bg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4-16</a:t>
                      </a:r>
                      <a:endParaRPr lang="mr-IN" sz="1900" b="0" i="0" u="none" strike="noStrike" dirty="0">
                        <a:solidFill>
                          <a:schemeClr val="bg1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900" u="none" strike="noStrike" dirty="0">
                          <a:solidFill>
                            <a:schemeClr val="bg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1</a:t>
                      </a:r>
                      <a:endParaRPr lang="pt-BR" sz="1900" b="0" i="0" u="none" strike="noStrike" dirty="0">
                        <a:solidFill>
                          <a:schemeClr val="bg1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</a:tr>
              <a:tr h="319825">
                <a:tc>
                  <a:txBody>
                    <a:bodyPr/>
                    <a:lstStyle/>
                    <a:p>
                      <a:pPr algn="l" fontAlgn="b"/>
                      <a:r>
                        <a:rPr lang="pt-BR" sz="1900" u="none" strike="noStrike">
                          <a:solidFill>
                            <a:schemeClr val="bg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Ramos et al</a:t>
                      </a:r>
                      <a:endParaRPr lang="pt-BR" sz="1900" b="0" i="0" u="none" strike="noStrike">
                        <a:solidFill>
                          <a:schemeClr val="bg1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900" u="none" strike="noStrike" dirty="0">
                          <a:solidFill>
                            <a:schemeClr val="bg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2-16</a:t>
                      </a:r>
                      <a:endParaRPr lang="mr-IN" sz="1900" b="0" i="0" u="none" strike="noStrike" dirty="0">
                        <a:solidFill>
                          <a:schemeClr val="bg1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900" u="none" strike="noStrike" dirty="0">
                          <a:solidFill>
                            <a:schemeClr val="bg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1</a:t>
                      </a:r>
                      <a:endParaRPr lang="pt-BR" sz="1900" b="0" i="0" u="none" strike="noStrike" dirty="0">
                        <a:solidFill>
                          <a:schemeClr val="bg1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</a:tr>
              <a:tr h="319825">
                <a:tc>
                  <a:txBody>
                    <a:bodyPr/>
                    <a:lstStyle/>
                    <a:p>
                      <a:pPr algn="l" fontAlgn="b"/>
                      <a:r>
                        <a:rPr lang="pt-BR" sz="1900" u="none" strike="noStrike">
                          <a:solidFill>
                            <a:schemeClr val="bg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Hwang et al</a:t>
                      </a:r>
                      <a:endParaRPr lang="pt-BR" sz="1900" b="0" i="0" u="none" strike="noStrike">
                        <a:solidFill>
                          <a:schemeClr val="bg1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mr-IN" sz="1900" u="none" strike="noStrike" dirty="0">
                          <a:solidFill>
                            <a:schemeClr val="bg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4-16</a:t>
                      </a:r>
                      <a:endParaRPr lang="mr-IN" sz="1900" b="0" i="0" u="none" strike="noStrike" dirty="0">
                        <a:solidFill>
                          <a:schemeClr val="bg1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900" u="none" strike="noStrike" dirty="0">
                          <a:solidFill>
                            <a:schemeClr val="bg1"/>
                          </a:solidFill>
                          <a:effectLst/>
                          <a:latin typeface="Calibri" charset="0"/>
                          <a:ea typeface="Calibri" charset="0"/>
                          <a:cs typeface="Calibri" charset="0"/>
                        </a:rPr>
                        <a:t>1</a:t>
                      </a:r>
                      <a:endParaRPr lang="pt-BR" sz="1900" b="0" i="0" u="none" strike="noStrike" dirty="0">
                        <a:solidFill>
                          <a:schemeClr val="bg1"/>
                        </a:solidFill>
                        <a:effectLst/>
                        <a:latin typeface="Calibri" charset="0"/>
                        <a:ea typeface="Calibri" charset="0"/>
                        <a:cs typeface="Calibri" charset="0"/>
                      </a:endParaRPr>
                    </a:p>
                  </a:txBody>
                  <a:tcPr marL="0" marR="0" marT="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3864"/>
                    </a:solidFill>
                  </a:tcPr>
                </a:tc>
              </a:tr>
            </a:tbl>
          </a:graphicData>
        </a:graphic>
      </p:graphicFrame>
      <p:sp>
        <p:nvSpPr>
          <p:cNvPr id="6" name="CaixaDeTexto 5"/>
          <p:cNvSpPr txBox="1"/>
          <p:nvPr/>
        </p:nvSpPr>
        <p:spPr>
          <a:xfrm>
            <a:off x="362609" y="1623849"/>
            <a:ext cx="5452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>
                <a:solidFill>
                  <a:schemeClr val="bg1"/>
                </a:solidFill>
              </a:rPr>
              <a:t>Tabela 4. Duração e tipo dos estudos primários incluídos</a:t>
            </a:r>
            <a:endParaRPr lang="pt-B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530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 flipV="1">
            <a:off x="217098" y="808463"/>
            <a:ext cx="8443913" cy="46037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46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endParaRPr lang="pt-BR" altLang="x-none" sz="1300">
              <a:solidFill>
                <a:srgbClr val="FFFFFF"/>
              </a:solidFill>
            </a:endParaRPr>
          </a:p>
        </p:txBody>
      </p:sp>
      <p:sp>
        <p:nvSpPr>
          <p:cNvPr id="8" name="CaixaDeTexto 7"/>
          <p:cNvSpPr txBox="1"/>
          <p:nvPr/>
        </p:nvSpPr>
        <p:spPr>
          <a:xfrm>
            <a:off x="184734" y="269725"/>
            <a:ext cx="865864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pt-BR" sz="3200" b="1" dirty="0" smtClean="0">
                <a:solidFill>
                  <a:srgbClr val="FFFF00"/>
                </a:solidFill>
                <a:ea typeface="Times New Roman" charset="0"/>
                <a:cs typeface="Times New Roman" charset="0"/>
              </a:rPr>
              <a:t>Grau de evidência na </a:t>
            </a:r>
            <a:r>
              <a:rPr lang="pt-BR" sz="3200" b="1" smtClean="0">
                <a:solidFill>
                  <a:srgbClr val="FFFF00"/>
                </a:solidFill>
                <a:ea typeface="Times New Roman" charset="0"/>
                <a:cs typeface="Times New Roman" charset="0"/>
              </a:rPr>
              <a:t>Epidemiologia Clínica</a:t>
            </a:r>
            <a:endParaRPr lang="pt-BR" sz="2400" dirty="0">
              <a:solidFill>
                <a:srgbClr val="FFFF00"/>
              </a:solidFill>
              <a:ea typeface="Times New Roman" charset="0"/>
              <a:cs typeface="Times New Roman" charset="0"/>
            </a:endParaRPr>
          </a:p>
        </p:txBody>
      </p:sp>
      <p:sp>
        <p:nvSpPr>
          <p:cNvPr id="2" name="Rectangle 11"/>
          <p:cNvSpPr>
            <a:spLocks noChangeArrowheads="1"/>
          </p:cNvSpPr>
          <p:nvPr/>
        </p:nvSpPr>
        <p:spPr bwMode="auto">
          <a:xfrm>
            <a:off x="3" y="90102"/>
            <a:ext cx="18473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endParaRPr lang="pt-BR" altLang="x-none"/>
          </a:p>
        </p:txBody>
      </p:sp>
      <p:sp>
        <p:nvSpPr>
          <p:cNvPr id="3" name="Rectangle 12"/>
          <p:cNvSpPr>
            <a:spLocks noChangeArrowheads="1"/>
          </p:cNvSpPr>
          <p:nvPr/>
        </p:nvSpPr>
        <p:spPr bwMode="auto">
          <a:xfrm>
            <a:off x="3" y="547302"/>
            <a:ext cx="18473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endParaRPr lang="pt-BR" altLang="x-none"/>
          </a:p>
        </p:txBody>
      </p:sp>
      <p:sp>
        <p:nvSpPr>
          <p:cNvPr id="9" name="CaixaDeTexto 8"/>
          <p:cNvSpPr txBox="1"/>
          <p:nvPr/>
        </p:nvSpPr>
        <p:spPr>
          <a:xfrm>
            <a:off x="217098" y="816922"/>
            <a:ext cx="26563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i="1" dirty="0" smtClean="0">
                <a:solidFill>
                  <a:schemeClr val="bg1"/>
                </a:solidFill>
              </a:rPr>
              <a:t>A pirâmide revisada</a:t>
            </a:r>
            <a:endParaRPr lang="pt-BR" sz="2400" i="1" dirty="0">
              <a:solidFill>
                <a:schemeClr val="bg1"/>
              </a:solidFill>
            </a:endParaRPr>
          </a:p>
        </p:txBody>
      </p:sp>
      <p:sp>
        <p:nvSpPr>
          <p:cNvPr id="23" name="Retângulo 22"/>
          <p:cNvSpPr/>
          <p:nvPr/>
        </p:nvSpPr>
        <p:spPr>
          <a:xfrm>
            <a:off x="987449" y="2940216"/>
            <a:ext cx="8626277" cy="45719"/>
          </a:xfrm>
          <a:prstGeom prst="rect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Retângulo 23"/>
          <p:cNvSpPr/>
          <p:nvPr/>
        </p:nvSpPr>
        <p:spPr>
          <a:xfrm>
            <a:off x="1139849" y="2355758"/>
            <a:ext cx="8626277" cy="45719"/>
          </a:xfrm>
          <a:prstGeom prst="rect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2"/>
          <a:srcRect t="47733"/>
          <a:stretch/>
        </p:blipFill>
        <p:spPr>
          <a:xfrm>
            <a:off x="1512824" y="1675243"/>
            <a:ext cx="6570472" cy="4598797"/>
          </a:xfrm>
          <a:prstGeom prst="round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0" y="6553175"/>
            <a:ext cx="81392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dirty="0" smtClean="0">
                <a:solidFill>
                  <a:srgbClr val="FFFF00"/>
                </a:solidFill>
              </a:rPr>
              <a:t>Murad MH et al., for </a:t>
            </a:r>
            <a:r>
              <a:rPr lang="pt-BR" sz="1600" dirty="0" err="1" smtClean="0">
                <a:solidFill>
                  <a:srgbClr val="FFFF00"/>
                </a:solidFill>
              </a:rPr>
              <a:t>the</a:t>
            </a:r>
            <a:r>
              <a:rPr lang="pt-BR" sz="1600" dirty="0" smtClean="0">
                <a:solidFill>
                  <a:srgbClr val="FFFF00"/>
                </a:solidFill>
              </a:rPr>
              <a:t> GRADE Network </a:t>
            </a:r>
            <a:r>
              <a:rPr lang="pt-BR" sz="1600" dirty="0" err="1" smtClean="0">
                <a:solidFill>
                  <a:srgbClr val="FFFF00"/>
                </a:solidFill>
              </a:rPr>
              <a:t>group</a:t>
            </a:r>
            <a:r>
              <a:rPr lang="pt-BR" sz="1600" dirty="0" smtClean="0">
                <a:solidFill>
                  <a:srgbClr val="FFFF00"/>
                </a:solidFill>
              </a:rPr>
              <a:t>. New </a:t>
            </a:r>
            <a:r>
              <a:rPr lang="pt-BR" sz="1600" dirty="0" err="1" smtClean="0">
                <a:solidFill>
                  <a:srgbClr val="FFFF00"/>
                </a:solidFill>
              </a:rPr>
              <a:t>evidence</a:t>
            </a:r>
            <a:r>
              <a:rPr lang="pt-BR" sz="1600" dirty="0" smtClean="0">
                <a:solidFill>
                  <a:srgbClr val="FFFF00"/>
                </a:solidFill>
              </a:rPr>
              <a:t> </a:t>
            </a:r>
            <a:r>
              <a:rPr lang="pt-BR" sz="1600" dirty="0" err="1" smtClean="0">
                <a:solidFill>
                  <a:srgbClr val="FFFF00"/>
                </a:solidFill>
              </a:rPr>
              <a:t>pyramid</a:t>
            </a:r>
            <a:r>
              <a:rPr lang="pt-BR" sz="1600" dirty="0" smtClean="0">
                <a:solidFill>
                  <a:srgbClr val="FFFF00"/>
                </a:solidFill>
              </a:rPr>
              <a:t>. </a:t>
            </a:r>
            <a:r>
              <a:rPr lang="pt-BR" sz="1600" dirty="0" err="1" smtClean="0">
                <a:solidFill>
                  <a:srgbClr val="FFFF00"/>
                </a:solidFill>
              </a:rPr>
              <a:t>Evid</a:t>
            </a:r>
            <a:r>
              <a:rPr lang="pt-BR" sz="1600" dirty="0" smtClean="0">
                <a:solidFill>
                  <a:srgbClr val="FFFF00"/>
                </a:solidFill>
              </a:rPr>
              <a:t> </a:t>
            </a:r>
            <a:r>
              <a:rPr lang="pt-BR" sz="1600" dirty="0" err="1" smtClean="0">
                <a:solidFill>
                  <a:srgbClr val="FFFF00"/>
                </a:solidFill>
              </a:rPr>
              <a:t>Based</a:t>
            </a:r>
            <a:r>
              <a:rPr lang="pt-BR" sz="1600" dirty="0" smtClean="0">
                <a:solidFill>
                  <a:srgbClr val="FFFF00"/>
                </a:solidFill>
              </a:rPr>
              <a:t> </a:t>
            </a:r>
            <a:r>
              <a:rPr lang="pt-BR" sz="1600" dirty="0" err="1" smtClean="0">
                <a:solidFill>
                  <a:srgbClr val="FFFF00"/>
                </a:solidFill>
              </a:rPr>
              <a:t>Med</a:t>
            </a:r>
            <a:r>
              <a:rPr lang="pt-BR" sz="1600" dirty="0" smtClean="0">
                <a:solidFill>
                  <a:srgbClr val="FFFF00"/>
                </a:solidFill>
              </a:rPr>
              <a:t>, 2016.</a:t>
            </a:r>
            <a:endParaRPr lang="pt-BR" sz="16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1284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 flipV="1">
            <a:off x="184734" y="1005393"/>
            <a:ext cx="8443913" cy="46037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46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endParaRPr lang="pt-BR" altLang="x-none" sz="1300">
              <a:solidFill>
                <a:srgbClr val="FFFFFF"/>
              </a:solidFill>
            </a:endParaRPr>
          </a:p>
        </p:txBody>
      </p:sp>
      <p:sp>
        <p:nvSpPr>
          <p:cNvPr id="2" name="Rectangle 11"/>
          <p:cNvSpPr>
            <a:spLocks noChangeArrowheads="1"/>
          </p:cNvSpPr>
          <p:nvPr/>
        </p:nvSpPr>
        <p:spPr bwMode="auto">
          <a:xfrm>
            <a:off x="3" y="90102"/>
            <a:ext cx="18473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endParaRPr lang="pt-BR" altLang="x-none"/>
          </a:p>
        </p:txBody>
      </p:sp>
      <p:sp>
        <p:nvSpPr>
          <p:cNvPr id="3" name="Rectangle 12"/>
          <p:cNvSpPr>
            <a:spLocks noChangeArrowheads="1"/>
          </p:cNvSpPr>
          <p:nvPr/>
        </p:nvSpPr>
        <p:spPr bwMode="auto">
          <a:xfrm>
            <a:off x="3" y="547302"/>
            <a:ext cx="18473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endParaRPr lang="pt-BR" altLang="x-none"/>
          </a:p>
        </p:txBody>
      </p:sp>
      <p:sp>
        <p:nvSpPr>
          <p:cNvPr id="23" name="Retângulo 22"/>
          <p:cNvSpPr/>
          <p:nvPr/>
        </p:nvSpPr>
        <p:spPr>
          <a:xfrm>
            <a:off x="987449" y="2940216"/>
            <a:ext cx="8626277" cy="45719"/>
          </a:xfrm>
          <a:prstGeom prst="rect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Retângulo 23"/>
          <p:cNvSpPr/>
          <p:nvPr/>
        </p:nvSpPr>
        <p:spPr>
          <a:xfrm>
            <a:off x="1139849" y="2355758"/>
            <a:ext cx="8626277" cy="45719"/>
          </a:xfrm>
          <a:prstGeom prst="rect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/>
          <p:cNvSpPr txBox="1"/>
          <p:nvPr/>
        </p:nvSpPr>
        <p:spPr>
          <a:xfrm>
            <a:off x="92368" y="6254937"/>
            <a:ext cx="88433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err="1" smtClean="0">
                <a:solidFill>
                  <a:srgbClr val="FFFF00"/>
                </a:solidFill>
              </a:rPr>
              <a:t>Bastian</a:t>
            </a:r>
            <a:r>
              <a:rPr lang="pt-BR" sz="1600" dirty="0" smtClean="0">
                <a:solidFill>
                  <a:srgbClr val="FFFF00"/>
                </a:solidFill>
              </a:rPr>
              <a:t> H et al. </a:t>
            </a:r>
            <a:r>
              <a:rPr lang="pt-BR" sz="1600" dirty="0" err="1" smtClean="0">
                <a:solidFill>
                  <a:srgbClr val="FFFF00"/>
                </a:solidFill>
              </a:rPr>
              <a:t>Seventy-five</a:t>
            </a:r>
            <a:r>
              <a:rPr lang="pt-BR" sz="1600" dirty="0" smtClean="0">
                <a:solidFill>
                  <a:srgbClr val="FFFF00"/>
                </a:solidFill>
              </a:rPr>
              <a:t> </a:t>
            </a:r>
            <a:r>
              <a:rPr lang="pt-BR" sz="1600" dirty="0" err="1" smtClean="0">
                <a:solidFill>
                  <a:srgbClr val="FFFF00"/>
                </a:solidFill>
              </a:rPr>
              <a:t>trials</a:t>
            </a:r>
            <a:r>
              <a:rPr lang="pt-BR" sz="1600" dirty="0" smtClean="0">
                <a:solidFill>
                  <a:srgbClr val="FFFF00"/>
                </a:solidFill>
              </a:rPr>
              <a:t> </a:t>
            </a:r>
            <a:r>
              <a:rPr lang="pt-BR" sz="1600" dirty="0" err="1" smtClean="0">
                <a:solidFill>
                  <a:srgbClr val="FFFF00"/>
                </a:solidFill>
              </a:rPr>
              <a:t>and</a:t>
            </a:r>
            <a:r>
              <a:rPr lang="pt-BR" sz="1600" dirty="0" smtClean="0">
                <a:solidFill>
                  <a:srgbClr val="FFFF00"/>
                </a:solidFill>
              </a:rPr>
              <a:t> </a:t>
            </a:r>
            <a:r>
              <a:rPr lang="pt-BR" sz="1600" dirty="0" err="1" smtClean="0">
                <a:solidFill>
                  <a:srgbClr val="FFFF00"/>
                </a:solidFill>
              </a:rPr>
              <a:t>eleven</a:t>
            </a:r>
            <a:r>
              <a:rPr lang="pt-BR" sz="1600" dirty="0" smtClean="0">
                <a:solidFill>
                  <a:srgbClr val="FFFF00"/>
                </a:solidFill>
              </a:rPr>
              <a:t> </a:t>
            </a:r>
            <a:r>
              <a:rPr lang="pt-BR" sz="1600" dirty="0" err="1" smtClean="0">
                <a:solidFill>
                  <a:srgbClr val="FFFF00"/>
                </a:solidFill>
              </a:rPr>
              <a:t>systematic</a:t>
            </a:r>
            <a:r>
              <a:rPr lang="pt-BR" sz="1600" dirty="0" smtClean="0">
                <a:solidFill>
                  <a:srgbClr val="FFFF00"/>
                </a:solidFill>
              </a:rPr>
              <a:t> </a:t>
            </a:r>
            <a:r>
              <a:rPr lang="pt-BR" sz="1600" dirty="0" err="1" smtClean="0">
                <a:solidFill>
                  <a:srgbClr val="FFFF00"/>
                </a:solidFill>
              </a:rPr>
              <a:t>reviews</a:t>
            </a:r>
            <a:r>
              <a:rPr lang="pt-BR" sz="1600" dirty="0" smtClean="0">
                <a:solidFill>
                  <a:srgbClr val="FFFF00"/>
                </a:solidFill>
              </a:rPr>
              <a:t> a </a:t>
            </a:r>
            <a:r>
              <a:rPr lang="pt-BR" sz="1600" dirty="0" err="1" smtClean="0">
                <a:solidFill>
                  <a:srgbClr val="FFFF00"/>
                </a:solidFill>
              </a:rPr>
              <a:t>day</a:t>
            </a:r>
            <a:r>
              <a:rPr lang="pt-BR" sz="1600" dirty="0" smtClean="0">
                <a:solidFill>
                  <a:srgbClr val="FFFF00"/>
                </a:solidFill>
              </a:rPr>
              <a:t>: </a:t>
            </a:r>
            <a:r>
              <a:rPr lang="pt-BR" sz="1600" dirty="0" err="1" smtClean="0">
                <a:solidFill>
                  <a:srgbClr val="FFFF00"/>
                </a:solidFill>
              </a:rPr>
              <a:t>how</a:t>
            </a:r>
            <a:r>
              <a:rPr lang="pt-BR" sz="1600" dirty="0" smtClean="0">
                <a:solidFill>
                  <a:srgbClr val="FFFF00"/>
                </a:solidFill>
              </a:rPr>
              <a:t> </a:t>
            </a:r>
            <a:r>
              <a:rPr lang="pt-BR" sz="1600" dirty="0" err="1" smtClean="0">
                <a:solidFill>
                  <a:srgbClr val="FFFF00"/>
                </a:solidFill>
              </a:rPr>
              <a:t>will</a:t>
            </a:r>
            <a:r>
              <a:rPr lang="pt-BR" sz="1600" dirty="0" smtClean="0">
                <a:solidFill>
                  <a:srgbClr val="FFFF00"/>
                </a:solidFill>
              </a:rPr>
              <a:t> </a:t>
            </a:r>
            <a:r>
              <a:rPr lang="pt-BR" sz="1600" dirty="0" err="1" smtClean="0">
                <a:solidFill>
                  <a:srgbClr val="FFFF00"/>
                </a:solidFill>
              </a:rPr>
              <a:t>we</a:t>
            </a:r>
            <a:r>
              <a:rPr lang="pt-BR" sz="1600" dirty="0" smtClean="0">
                <a:solidFill>
                  <a:srgbClr val="FFFF00"/>
                </a:solidFill>
              </a:rPr>
              <a:t> </a:t>
            </a:r>
            <a:r>
              <a:rPr lang="pt-BR" sz="1600" dirty="0" err="1" smtClean="0">
                <a:solidFill>
                  <a:srgbClr val="FFFF00"/>
                </a:solidFill>
              </a:rPr>
              <a:t>ever</a:t>
            </a:r>
            <a:r>
              <a:rPr lang="pt-BR" sz="1600" dirty="0" smtClean="0">
                <a:solidFill>
                  <a:srgbClr val="FFFF00"/>
                </a:solidFill>
              </a:rPr>
              <a:t> </a:t>
            </a:r>
            <a:r>
              <a:rPr lang="pt-BR" sz="1600" dirty="0" err="1" smtClean="0">
                <a:solidFill>
                  <a:srgbClr val="FFFF00"/>
                </a:solidFill>
              </a:rPr>
              <a:t>keep</a:t>
            </a:r>
            <a:r>
              <a:rPr lang="pt-BR" sz="1600" dirty="0" smtClean="0">
                <a:solidFill>
                  <a:srgbClr val="FFFF00"/>
                </a:solidFill>
              </a:rPr>
              <a:t> </a:t>
            </a:r>
            <a:r>
              <a:rPr lang="pt-BR" sz="1600" dirty="0" err="1" smtClean="0">
                <a:solidFill>
                  <a:srgbClr val="FFFF00"/>
                </a:solidFill>
              </a:rPr>
              <a:t>up</a:t>
            </a:r>
            <a:r>
              <a:rPr lang="pt-BR" sz="1600" dirty="0" smtClean="0">
                <a:solidFill>
                  <a:srgbClr val="FFFF00"/>
                </a:solidFill>
              </a:rPr>
              <a:t>? </a:t>
            </a:r>
            <a:r>
              <a:rPr lang="pt-BR" sz="1600" dirty="0" err="1" smtClean="0">
                <a:solidFill>
                  <a:srgbClr val="FFFF00"/>
                </a:solidFill>
              </a:rPr>
              <a:t>PLoS</a:t>
            </a:r>
            <a:r>
              <a:rPr lang="pt-BR" sz="1600" dirty="0" smtClean="0">
                <a:solidFill>
                  <a:srgbClr val="FFFF00"/>
                </a:solidFill>
              </a:rPr>
              <a:t> </a:t>
            </a:r>
            <a:r>
              <a:rPr lang="pt-BR" sz="1600" dirty="0" err="1" smtClean="0">
                <a:solidFill>
                  <a:srgbClr val="FFFF00"/>
                </a:solidFill>
              </a:rPr>
              <a:t>Med</a:t>
            </a:r>
            <a:r>
              <a:rPr lang="pt-BR" sz="1600" dirty="0" smtClean="0">
                <a:solidFill>
                  <a:srgbClr val="FFFF00"/>
                </a:solidFill>
              </a:rPr>
              <a:t>, 2010</a:t>
            </a:r>
            <a:endParaRPr lang="pt-BR" sz="1600" dirty="0">
              <a:solidFill>
                <a:srgbClr val="FFFF00"/>
              </a:solidFill>
            </a:endParaRPr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100" y="1535325"/>
            <a:ext cx="6261005" cy="4205323"/>
          </a:xfrm>
          <a:prstGeom prst="roundRect">
            <a:avLst/>
          </a:prstGeom>
        </p:spPr>
      </p:pic>
      <p:sp>
        <p:nvSpPr>
          <p:cNvPr id="11" name="CaixaDeTexto 10"/>
          <p:cNvSpPr txBox="1"/>
          <p:nvPr/>
        </p:nvSpPr>
        <p:spPr>
          <a:xfrm>
            <a:off x="5043640" y="3815448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smtClean="0">
                <a:solidFill>
                  <a:srgbClr val="FF0000"/>
                </a:solidFill>
              </a:rPr>
              <a:t>75 por dia</a:t>
            </a:r>
            <a:endParaRPr lang="pt-BR" b="1">
              <a:solidFill>
                <a:srgbClr val="FF0000"/>
              </a:solidFill>
            </a:endParaRPr>
          </a:p>
        </p:txBody>
      </p:sp>
      <p:sp>
        <p:nvSpPr>
          <p:cNvPr id="14" name="CaixaDeTexto 13"/>
          <p:cNvSpPr txBox="1"/>
          <p:nvPr/>
        </p:nvSpPr>
        <p:spPr>
          <a:xfrm>
            <a:off x="5043640" y="4712851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>
                <a:solidFill>
                  <a:srgbClr val="FF0000"/>
                </a:solidFill>
              </a:rPr>
              <a:t>11 por dia</a:t>
            </a:r>
            <a:endParaRPr lang="pt-BR" b="1" dirty="0">
              <a:solidFill>
                <a:srgbClr val="FF0000"/>
              </a:solidFill>
            </a:endParaRPr>
          </a:p>
        </p:txBody>
      </p:sp>
      <p:sp>
        <p:nvSpPr>
          <p:cNvPr id="15" name="CaixaDeTexto 14"/>
          <p:cNvSpPr txBox="1"/>
          <p:nvPr/>
        </p:nvSpPr>
        <p:spPr>
          <a:xfrm>
            <a:off x="184734" y="66929"/>
            <a:ext cx="866535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pt-BR" sz="2800" b="1" dirty="0" smtClean="0">
                <a:solidFill>
                  <a:srgbClr val="FFFF00"/>
                </a:solidFill>
                <a:ea typeface="Times New Roman" charset="0"/>
                <a:cs typeface="Times New Roman" charset="0"/>
              </a:rPr>
              <a:t>Volume de revisões sistemáticas e meta-análises até 2007</a:t>
            </a:r>
            <a:endParaRPr lang="pt-BR" sz="2400" b="1" dirty="0" smtClean="0">
              <a:solidFill>
                <a:srgbClr val="FFFF00"/>
              </a:solidFill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0303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 flipV="1">
            <a:off x="184734" y="624393"/>
            <a:ext cx="8443913" cy="46037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46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endParaRPr lang="pt-BR" altLang="x-none" sz="1300">
              <a:solidFill>
                <a:srgbClr val="FFFFFF"/>
              </a:solidFill>
            </a:endParaRPr>
          </a:p>
        </p:txBody>
      </p:sp>
      <p:sp>
        <p:nvSpPr>
          <p:cNvPr id="8" name="CaixaDeTexto 7"/>
          <p:cNvSpPr txBox="1"/>
          <p:nvPr/>
        </p:nvSpPr>
        <p:spPr>
          <a:xfrm>
            <a:off x="184734" y="66929"/>
            <a:ext cx="866535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pt-BR" sz="2800" b="1" dirty="0" smtClean="0">
                <a:solidFill>
                  <a:srgbClr val="FFFF00"/>
                </a:solidFill>
                <a:ea typeface="Times New Roman" charset="0"/>
                <a:cs typeface="Times New Roman" charset="0"/>
              </a:rPr>
              <a:t>Um pouco de reprodutibilidade </a:t>
            </a:r>
            <a:r>
              <a:rPr lang="pt-BR" sz="2800" b="1" smtClean="0">
                <a:solidFill>
                  <a:srgbClr val="FFFF00"/>
                </a:solidFill>
                <a:ea typeface="Times New Roman" charset="0"/>
                <a:cs typeface="Times New Roman" charset="0"/>
              </a:rPr>
              <a:t>em ciência</a:t>
            </a:r>
            <a:endParaRPr lang="pt-BR" sz="2400" b="1" dirty="0" smtClean="0">
              <a:solidFill>
                <a:srgbClr val="FFFF00"/>
              </a:solidFill>
              <a:ea typeface="Times New Roman" charset="0"/>
              <a:cs typeface="Times New Roman" charset="0"/>
            </a:endParaRPr>
          </a:p>
        </p:txBody>
      </p:sp>
      <p:sp>
        <p:nvSpPr>
          <p:cNvPr id="2" name="Rectangle 11"/>
          <p:cNvSpPr>
            <a:spLocks noChangeArrowheads="1"/>
          </p:cNvSpPr>
          <p:nvPr/>
        </p:nvSpPr>
        <p:spPr bwMode="auto">
          <a:xfrm>
            <a:off x="3" y="90102"/>
            <a:ext cx="18473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endParaRPr lang="pt-BR" altLang="x-none"/>
          </a:p>
        </p:txBody>
      </p:sp>
      <p:sp>
        <p:nvSpPr>
          <p:cNvPr id="3" name="Rectangle 12"/>
          <p:cNvSpPr>
            <a:spLocks noChangeArrowheads="1"/>
          </p:cNvSpPr>
          <p:nvPr/>
        </p:nvSpPr>
        <p:spPr bwMode="auto">
          <a:xfrm>
            <a:off x="3" y="547302"/>
            <a:ext cx="18473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endParaRPr lang="pt-BR" altLang="x-none"/>
          </a:p>
        </p:txBody>
      </p:sp>
      <p:sp>
        <p:nvSpPr>
          <p:cNvPr id="23" name="Retângulo 22"/>
          <p:cNvSpPr/>
          <p:nvPr/>
        </p:nvSpPr>
        <p:spPr>
          <a:xfrm>
            <a:off x="987449" y="2940216"/>
            <a:ext cx="8626277" cy="45719"/>
          </a:xfrm>
          <a:prstGeom prst="rect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Retângulo 23"/>
          <p:cNvSpPr/>
          <p:nvPr/>
        </p:nvSpPr>
        <p:spPr>
          <a:xfrm>
            <a:off x="1139849" y="2355758"/>
            <a:ext cx="8626277" cy="45719"/>
          </a:xfrm>
          <a:prstGeom prst="rect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3"/>
          <a:srcRect t="1790" b="6770"/>
          <a:stretch/>
        </p:blipFill>
        <p:spPr>
          <a:xfrm>
            <a:off x="1303354" y="1530193"/>
            <a:ext cx="6206671" cy="4261007"/>
          </a:xfrm>
          <a:prstGeom prst="rect">
            <a:avLst/>
          </a:prstGeom>
        </p:spPr>
      </p:pic>
      <p:sp>
        <p:nvSpPr>
          <p:cNvPr id="9" name="CaixaDeTexto 8"/>
          <p:cNvSpPr txBox="1"/>
          <p:nvPr/>
        </p:nvSpPr>
        <p:spPr>
          <a:xfrm>
            <a:off x="67446" y="6510440"/>
            <a:ext cx="6950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 smtClean="0">
                <a:solidFill>
                  <a:srgbClr val="FFFF00"/>
                </a:solidFill>
              </a:rPr>
              <a:t>Pang</a:t>
            </a:r>
            <a:r>
              <a:rPr lang="pt-BR" dirty="0" smtClean="0">
                <a:solidFill>
                  <a:srgbClr val="FFFF00"/>
                </a:solidFill>
              </a:rPr>
              <a:t> RD. </a:t>
            </a:r>
            <a:r>
              <a:rPr lang="pt-BR" dirty="0" err="1" smtClean="0">
                <a:solidFill>
                  <a:srgbClr val="FFFF00"/>
                </a:solidFill>
              </a:rPr>
              <a:t>Reproducible</a:t>
            </a:r>
            <a:r>
              <a:rPr lang="pt-BR" dirty="0" smtClean="0">
                <a:solidFill>
                  <a:srgbClr val="FFFF00"/>
                </a:solidFill>
              </a:rPr>
              <a:t> </a:t>
            </a:r>
            <a:r>
              <a:rPr lang="pt-BR" dirty="0" err="1" smtClean="0">
                <a:solidFill>
                  <a:srgbClr val="FFFF00"/>
                </a:solidFill>
              </a:rPr>
              <a:t>research</a:t>
            </a:r>
            <a:r>
              <a:rPr lang="pt-BR" dirty="0" smtClean="0">
                <a:solidFill>
                  <a:srgbClr val="FFFF00"/>
                </a:solidFill>
              </a:rPr>
              <a:t> in </a:t>
            </a:r>
            <a:r>
              <a:rPr lang="pt-BR" dirty="0" err="1" smtClean="0">
                <a:solidFill>
                  <a:srgbClr val="FFFF00"/>
                </a:solidFill>
              </a:rPr>
              <a:t>computational</a:t>
            </a:r>
            <a:r>
              <a:rPr lang="pt-BR" dirty="0" smtClean="0">
                <a:solidFill>
                  <a:srgbClr val="FFFF00"/>
                </a:solidFill>
              </a:rPr>
              <a:t> </a:t>
            </a:r>
            <a:r>
              <a:rPr lang="pt-BR" dirty="0" err="1" smtClean="0">
                <a:solidFill>
                  <a:srgbClr val="FFFF00"/>
                </a:solidFill>
              </a:rPr>
              <a:t>science</a:t>
            </a:r>
            <a:r>
              <a:rPr lang="pt-BR" dirty="0" smtClean="0">
                <a:solidFill>
                  <a:srgbClr val="FFFF00"/>
                </a:solidFill>
              </a:rPr>
              <a:t>. Science, 2011.</a:t>
            </a:r>
            <a:endParaRPr lang="pt-BR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307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 flipV="1">
            <a:off x="184734" y="624393"/>
            <a:ext cx="8443913" cy="46037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46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endParaRPr lang="pt-BR" altLang="x-none" sz="1300">
              <a:solidFill>
                <a:srgbClr val="FFFFFF"/>
              </a:solidFill>
            </a:endParaRPr>
          </a:p>
        </p:txBody>
      </p:sp>
      <p:sp>
        <p:nvSpPr>
          <p:cNvPr id="8" name="CaixaDeTexto 7"/>
          <p:cNvSpPr txBox="1"/>
          <p:nvPr/>
        </p:nvSpPr>
        <p:spPr>
          <a:xfrm>
            <a:off x="184734" y="66929"/>
            <a:ext cx="866535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pt-BR" sz="2800" b="1" dirty="0" smtClean="0">
                <a:solidFill>
                  <a:srgbClr val="FFFF00"/>
                </a:solidFill>
                <a:ea typeface="Times New Roman" charset="0"/>
                <a:cs typeface="Times New Roman" charset="0"/>
              </a:rPr>
              <a:t>Estamos indo bem?</a:t>
            </a:r>
            <a:endParaRPr lang="pt-BR" sz="2400" b="1" dirty="0" smtClean="0">
              <a:solidFill>
                <a:srgbClr val="FFFF00"/>
              </a:solidFill>
              <a:ea typeface="Times New Roman" charset="0"/>
              <a:cs typeface="Times New Roman" charset="0"/>
            </a:endParaRPr>
          </a:p>
        </p:txBody>
      </p:sp>
      <p:sp>
        <p:nvSpPr>
          <p:cNvPr id="2" name="Rectangle 11"/>
          <p:cNvSpPr>
            <a:spLocks noChangeArrowheads="1"/>
          </p:cNvSpPr>
          <p:nvPr/>
        </p:nvSpPr>
        <p:spPr bwMode="auto">
          <a:xfrm>
            <a:off x="3" y="90102"/>
            <a:ext cx="18473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endParaRPr lang="pt-BR" altLang="x-none"/>
          </a:p>
        </p:txBody>
      </p:sp>
      <p:sp>
        <p:nvSpPr>
          <p:cNvPr id="3" name="Rectangle 12"/>
          <p:cNvSpPr>
            <a:spLocks noChangeArrowheads="1"/>
          </p:cNvSpPr>
          <p:nvPr/>
        </p:nvSpPr>
        <p:spPr bwMode="auto">
          <a:xfrm>
            <a:off x="3" y="547302"/>
            <a:ext cx="18473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endParaRPr lang="pt-BR" altLang="x-none"/>
          </a:p>
        </p:txBody>
      </p:sp>
      <p:sp>
        <p:nvSpPr>
          <p:cNvPr id="23" name="Retângulo 22"/>
          <p:cNvSpPr/>
          <p:nvPr/>
        </p:nvSpPr>
        <p:spPr>
          <a:xfrm>
            <a:off x="987449" y="2940216"/>
            <a:ext cx="8626277" cy="45719"/>
          </a:xfrm>
          <a:prstGeom prst="rect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Retângulo 23"/>
          <p:cNvSpPr/>
          <p:nvPr/>
        </p:nvSpPr>
        <p:spPr>
          <a:xfrm>
            <a:off x="1139849" y="2355758"/>
            <a:ext cx="8626277" cy="45719"/>
          </a:xfrm>
          <a:prstGeom prst="rect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aixaDeTexto 8"/>
          <p:cNvSpPr txBox="1"/>
          <p:nvPr/>
        </p:nvSpPr>
        <p:spPr>
          <a:xfrm>
            <a:off x="0" y="6334780"/>
            <a:ext cx="87817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 err="1" smtClean="0">
                <a:solidFill>
                  <a:srgbClr val="FFFF00"/>
                </a:solidFill>
              </a:rPr>
              <a:t>Ioannidis</a:t>
            </a:r>
            <a:r>
              <a:rPr lang="pt-BR" sz="1400" dirty="0" smtClean="0">
                <a:solidFill>
                  <a:srgbClr val="FFFF00"/>
                </a:solidFill>
              </a:rPr>
              <a:t> JP. </a:t>
            </a:r>
            <a:r>
              <a:rPr lang="pt-BR" sz="1400" dirty="0" err="1" smtClean="0">
                <a:solidFill>
                  <a:srgbClr val="FFFF00"/>
                </a:solidFill>
              </a:rPr>
              <a:t>Why</a:t>
            </a:r>
            <a:r>
              <a:rPr lang="pt-BR" sz="1400" dirty="0" smtClean="0">
                <a:solidFill>
                  <a:srgbClr val="FFFF00"/>
                </a:solidFill>
              </a:rPr>
              <a:t> </a:t>
            </a:r>
            <a:r>
              <a:rPr lang="pt-BR" sz="1400" dirty="0" err="1" smtClean="0">
                <a:solidFill>
                  <a:srgbClr val="FFFF00"/>
                </a:solidFill>
              </a:rPr>
              <a:t>most</a:t>
            </a:r>
            <a:r>
              <a:rPr lang="pt-BR" sz="1400" dirty="0" smtClean="0">
                <a:solidFill>
                  <a:srgbClr val="FFFF00"/>
                </a:solidFill>
              </a:rPr>
              <a:t> </a:t>
            </a:r>
            <a:r>
              <a:rPr lang="pt-BR" sz="1400" dirty="0" err="1" smtClean="0">
                <a:solidFill>
                  <a:srgbClr val="FFFF00"/>
                </a:solidFill>
              </a:rPr>
              <a:t>published</a:t>
            </a:r>
            <a:r>
              <a:rPr lang="pt-BR" sz="1400" dirty="0" smtClean="0">
                <a:solidFill>
                  <a:srgbClr val="FFFF00"/>
                </a:solidFill>
              </a:rPr>
              <a:t> </a:t>
            </a:r>
            <a:r>
              <a:rPr lang="pt-BR" sz="1400" dirty="0" err="1" smtClean="0">
                <a:solidFill>
                  <a:srgbClr val="FFFF00"/>
                </a:solidFill>
              </a:rPr>
              <a:t>research</a:t>
            </a:r>
            <a:r>
              <a:rPr lang="pt-BR" sz="1400" dirty="0" smtClean="0">
                <a:solidFill>
                  <a:srgbClr val="FFFF00"/>
                </a:solidFill>
              </a:rPr>
              <a:t> </a:t>
            </a:r>
            <a:r>
              <a:rPr lang="pt-BR" sz="1400" dirty="0" err="1" smtClean="0">
                <a:solidFill>
                  <a:srgbClr val="FFFF00"/>
                </a:solidFill>
              </a:rPr>
              <a:t>findings</a:t>
            </a:r>
            <a:r>
              <a:rPr lang="pt-BR" sz="1400" dirty="0" smtClean="0">
                <a:solidFill>
                  <a:srgbClr val="FFFF00"/>
                </a:solidFill>
              </a:rPr>
              <a:t> are false, </a:t>
            </a:r>
            <a:r>
              <a:rPr lang="pt-BR" sz="1400" dirty="0" err="1" smtClean="0">
                <a:solidFill>
                  <a:srgbClr val="FFFF00"/>
                </a:solidFill>
              </a:rPr>
              <a:t>PLoS</a:t>
            </a:r>
            <a:r>
              <a:rPr lang="pt-BR" sz="1400" dirty="0" smtClean="0">
                <a:solidFill>
                  <a:srgbClr val="FFFF00"/>
                </a:solidFill>
              </a:rPr>
              <a:t> </a:t>
            </a:r>
            <a:r>
              <a:rPr lang="pt-BR" sz="1400" dirty="0" err="1" smtClean="0">
                <a:solidFill>
                  <a:srgbClr val="FFFF00"/>
                </a:solidFill>
              </a:rPr>
              <a:t>Med</a:t>
            </a:r>
            <a:r>
              <a:rPr lang="pt-BR" sz="1400" dirty="0" smtClean="0">
                <a:solidFill>
                  <a:srgbClr val="FFFF00"/>
                </a:solidFill>
              </a:rPr>
              <a:t>, 2005.</a:t>
            </a:r>
          </a:p>
          <a:p>
            <a:r>
              <a:rPr lang="pt-BR" sz="1400" dirty="0" err="1" smtClean="0">
                <a:solidFill>
                  <a:srgbClr val="FFFF00"/>
                </a:solidFill>
              </a:rPr>
              <a:t>Colquhoun</a:t>
            </a:r>
            <a:r>
              <a:rPr lang="pt-BR" sz="1400" dirty="0">
                <a:solidFill>
                  <a:srgbClr val="FFFF00"/>
                </a:solidFill>
              </a:rPr>
              <a:t> </a:t>
            </a:r>
            <a:r>
              <a:rPr lang="pt-BR" sz="1400" dirty="0" smtClean="0">
                <a:solidFill>
                  <a:srgbClr val="FFFF00"/>
                </a:solidFill>
              </a:rPr>
              <a:t>D. </a:t>
            </a:r>
            <a:r>
              <a:rPr lang="pt-BR" sz="1400" dirty="0" err="1" smtClean="0">
                <a:solidFill>
                  <a:srgbClr val="FFFF00"/>
                </a:solidFill>
              </a:rPr>
              <a:t>An</a:t>
            </a:r>
            <a:r>
              <a:rPr lang="pt-BR" sz="1400" dirty="0" smtClean="0">
                <a:solidFill>
                  <a:srgbClr val="FFFF00"/>
                </a:solidFill>
              </a:rPr>
              <a:t> </a:t>
            </a:r>
            <a:r>
              <a:rPr lang="pt-BR" sz="1400" dirty="0" err="1" smtClean="0">
                <a:solidFill>
                  <a:srgbClr val="FFFF00"/>
                </a:solidFill>
              </a:rPr>
              <a:t>investigation</a:t>
            </a:r>
            <a:r>
              <a:rPr lang="pt-BR" sz="1400" dirty="0" smtClean="0">
                <a:solidFill>
                  <a:srgbClr val="FFFF00"/>
                </a:solidFill>
              </a:rPr>
              <a:t> </a:t>
            </a:r>
            <a:r>
              <a:rPr lang="pt-BR" sz="1400" dirty="0" err="1" smtClean="0">
                <a:solidFill>
                  <a:srgbClr val="FFFF00"/>
                </a:solidFill>
              </a:rPr>
              <a:t>of</a:t>
            </a:r>
            <a:r>
              <a:rPr lang="pt-BR" sz="1400" dirty="0" smtClean="0">
                <a:solidFill>
                  <a:srgbClr val="FFFF00"/>
                </a:solidFill>
              </a:rPr>
              <a:t> </a:t>
            </a:r>
            <a:r>
              <a:rPr lang="pt-BR" sz="1400" dirty="0" err="1" smtClean="0">
                <a:solidFill>
                  <a:srgbClr val="FFFF00"/>
                </a:solidFill>
              </a:rPr>
              <a:t>the</a:t>
            </a:r>
            <a:r>
              <a:rPr lang="pt-BR" sz="1400" dirty="0" smtClean="0">
                <a:solidFill>
                  <a:srgbClr val="FFFF00"/>
                </a:solidFill>
              </a:rPr>
              <a:t> false </a:t>
            </a:r>
            <a:r>
              <a:rPr lang="pt-BR" sz="1400" dirty="0" err="1" smtClean="0">
                <a:solidFill>
                  <a:srgbClr val="FFFF00"/>
                </a:solidFill>
              </a:rPr>
              <a:t>discovery</a:t>
            </a:r>
            <a:r>
              <a:rPr lang="pt-BR" sz="1400" dirty="0" smtClean="0">
                <a:solidFill>
                  <a:srgbClr val="FFFF00"/>
                </a:solidFill>
              </a:rPr>
              <a:t> rate </a:t>
            </a:r>
            <a:r>
              <a:rPr lang="pt-BR" sz="1400" dirty="0" err="1" smtClean="0">
                <a:solidFill>
                  <a:srgbClr val="FFFF00"/>
                </a:solidFill>
              </a:rPr>
              <a:t>and</a:t>
            </a:r>
            <a:r>
              <a:rPr lang="pt-BR" sz="1400" dirty="0" smtClean="0">
                <a:solidFill>
                  <a:srgbClr val="FFFF00"/>
                </a:solidFill>
              </a:rPr>
              <a:t> </a:t>
            </a:r>
            <a:r>
              <a:rPr lang="pt-BR" sz="1400" dirty="0" err="1" smtClean="0">
                <a:solidFill>
                  <a:srgbClr val="FFFF00"/>
                </a:solidFill>
              </a:rPr>
              <a:t>the</a:t>
            </a:r>
            <a:r>
              <a:rPr lang="pt-BR" sz="1400" dirty="0" smtClean="0">
                <a:solidFill>
                  <a:srgbClr val="FFFF00"/>
                </a:solidFill>
              </a:rPr>
              <a:t> </a:t>
            </a:r>
            <a:r>
              <a:rPr lang="pt-BR" sz="1400" dirty="0" err="1" smtClean="0">
                <a:solidFill>
                  <a:srgbClr val="FFFF00"/>
                </a:solidFill>
              </a:rPr>
              <a:t>misinterpretations</a:t>
            </a:r>
            <a:r>
              <a:rPr lang="pt-BR" sz="1400" dirty="0" smtClean="0">
                <a:solidFill>
                  <a:srgbClr val="FFFF00"/>
                </a:solidFill>
              </a:rPr>
              <a:t> </a:t>
            </a:r>
            <a:r>
              <a:rPr lang="pt-BR" sz="1400" dirty="0" err="1" smtClean="0">
                <a:solidFill>
                  <a:srgbClr val="FFFF00"/>
                </a:solidFill>
              </a:rPr>
              <a:t>of</a:t>
            </a:r>
            <a:r>
              <a:rPr lang="pt-BR" sz="1400" dirty="0" smtClean="0">
                <a:solidFill>
                  <a:srgbClr val="FFFF00"/>
                </a:solidFill>
              </a:rPr>
              <a:t> </a:t>
            </a:r>
            <a:r>
              <a:rPr lang="pt-BR" sz="1400" dirty="0" err="1" smtClean="0">
                <a:solidFill>
                  <a:srgbClr val="FFFF00"/>
                </a:solidFill>
              </a:rPr>
              <a:t>p-values</a:t>
            </a:r>
            <a:r>
              <a:rPr lang="pt-BR" sz="1400" dirty="0" smtClean="0">
                <a:solidFill>
                  <a:srgbClr val="FFFF00"/>
                </a:solidFill>
              </a:rPr>
              <a:t>, </a:t>
            </a:r>
            <a:r>
              <a:rPr lang="pt-BR" sz="1400" dirty="0" err="1" smtClean="0">
                <a:solidFill>
                  <a:srgbClr val="FFFF00"/>
                </a:solidFill>
              </a:rPr>
              <a:t>R</a:t>
            </a:r>
            <a:r>
              <a:rPr lang="pt-BR" sz="1400" dirty="0" smtClean="0">
                <a:solidFill>
                  <a:srgbClr val="FFFF00"/>
                </a:solidFill>
              </a:rPr>
              <a:t> </a:t>
            </a:r>
            <a:r>
              <a:rPr lang="pt-BR" sz="1400" dirty="0" err="1" smtClean="0">
                <a:solidFill>
                  <a:srgbClr val="FFFF00"/>
                </a:solidFill>
              </a:rPr>
              <a:t>Soc</a:t>
            </a:r>
            <a:r>
              <a:rPr lang="pt-BR" sz="1400" dirty="0" smtClean="0">
                <a:solidFill>
                  <a:srgbClr val="FFFF00"/>
                </a:solidFill>
              </a:rPr>
              <a:t> Open </a:t>
            </a:r>
            <a:r>
              <a:rPr lang="pt-BR" sz="1400" dirty="0" err="1" smtClean="0">
                <a:solidFill>
                  <a:srgbClr val="FFFF00"/>
                </a:solidFill>
              </a:rPr>
              <a:t>Sci</a:t>
            </a:r>
            <a:r>
              <a:rPr lang="pt-BR" sz="1400" dirty="0" smtClean="0">
                <a:solidFill>
                  <a:srgbClr val="FFFF00"/>
                </a:solidFill>
              </a:rPr>
              <a:t>, 2014.</a:t>
            </a:r>
            <a:endParaRPr lang="pt-BR" sz="1400" dirty="0">
              <a:solidFill>
                <a:srgbClr val="FFFF00"/>
              </a:solidFill>
            </a:endParaRP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29"/>
          <a:stretch/>
        </p:blipFill>
        <p:spPr>
          <a:xfrm>
            <a:off x="341636" y="954195"/>
            <a:ext cx="8098490" cy="1457140"/>
          </a:xfrm>
          <a:prstGeom prst="round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4"/>
          <a:srcRect l="15143" r="34000" b="1020"/>
          <a:stretch/>
        </p:blipFill>
        <p:spPr>
          <a:xfrm>
            <a:off x="7271631" y="1352129"/>
            <a:ext cx="1088571" cy="1186420"/>
          </a:xfrm>
          <a:prstGeom prst="round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8113" y="2940216"/>
            <a:ext cx="4785536" cy="2945464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1632437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872" y="2036820"/>
            <a:ext cx="8180775" cy="2251173"/>
          </a:xfrm>
          <a:prstGeom prst="roundRect">
            <a:avLst/>
          </a:prstGeom>
        </p:spPr>
      </p:pic>
      <p:sp>
        <p:nvSpPr>
          <p:cNvPr id="4" name="Retângulo 3"/>
          <p:cNvSpPr/>
          <p:nvPr/>
        </p:nvSpPr>
        <p:spPr>
          <a:xfrm flipV="1">
            <a:off x="184734" y="624393"/>
            <a:ext cx="8443913" cy="46037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46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endParaRPr lang="pt-BR" altLang="x-none" sz="1300">
              <a:solidFill>
                <a:srgbClr val="FFFFFF"/>
              </a:solidFill>
            </a:endParaRPr>
          </a:p>
        </p:txBody>
      </p:sp>
      <p:sp>
        <p:nvSpPr>
          <p:cNvPr id="8" name="CaixaDeTexto 7"/>
          <p:cNvSpPr txBox="1"/>
          <p:nvPr/>
        </p:nvSpPr>
        <p:spPr>
          <a:xfrm>
            <a:off x="184734" y="66929"/>
            <a:ext cx="866535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pt-BR" sz="2800" b="1" dirty="0" smtClean="0">
                <a:solidFill>
                  <a:srgbClr val="FFFF00"/>
                </a:solidFill>
                <a:ea typeface="Times New Roman" charset="0"/>
                <a:cs typeface="Times New Roman" charset="0"/>
              </a:rPr>
              <a:t>Estamos indo bem?</a:t>
            </a:r>
            <a:endParaRPr lang="pt-BR" sz="2400" b="1" dirty="0" smtClean="0">
              <a:solidFill>
                <a:srgbClr val="FFFF00"/>
              </a:solidFill>
              <a:ea typeface="Times New Roman" charset="0"/>
              <a:cs typeface="Times New Roman" charset="0"/>
            </a:endParaRPr>
          </a:p>
        </p:txBody>
      </p:sp>
      <p:sp>
        <p:nvSpPr>
          <p:cNvPr id="2" name="Rectangle 11"/>
          <p:cNvSpPr>
            <a:spLocks noChangeArrowheads="1"/>
          </p:cNvSpPr>
          <p:nvPr/>
        </p:nvSpPr>
        <p:spPr bwMode="auto">
          <a:xfrm>
            <a:off x="3" y="90102"/>
            <a:ext cx="18473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endParaRPr lang="pt-BR" altLang="x-none"/>
          </a:p>
        </p:txBody>
      </p:sp>
      <p:sp>
        <p:nvSpPr>
          <p:cNvPr id="3" name="Rectangle 12"/>
          <p:cNvSpPr>
            <a:spLocks noChangeArrowheads="1"/>
          </p:cNvSpPr>
          <p:nvPr/>
        </p:nvSpPr>
        <p:spPr bwMode="auto">
          <a:xfrm>
            <a:off x="3" y="547302"/>
            <a:ext cx="18473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endParaRPr lang="pt-BR" altLang="x-none"/>
          </a:p>
        </p:txBody>
      </p:sp>
      <p:sp>
        <p:nvSpPr>
          <p:cNvPr id="9" name="CaixaDeTexto 8"/>
          <p:cNvSpPr txBox="1"/>
          <p:nvPr/>
        </p:nvSpPr>
        <p:spPr>
          <a:xfrm>
            <a:off x="0" y="6334780"/>
            <a:ext cx="87817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 err="1" smtClean="0">
                <a:solidFill>
                  <a:srgbClr val="FFFF00"/>
                </a:solidFill>
              </a:rPr>
              <a:t>Ioannidis</a:t>
            </a:r>
            <a:r>
              <a:rPr lang="pt-BR" sz="1400" dirty="0" smtClean="0">
                <a:solidFill>
                  <a:srgbClr val="FFFF00"/>
                </a:solidFill>
              </a:rPr>
              <a:t> JP. </a:t>
            </a:r>
            <a:r>
              <a:rPr lang="pt-BR" sz="1400" dirty="0" err="1" smtClean="0">
                <a:solidFill>
                  <a:srgbClr val="FFFF00"/>
                </a:solidFill>
              </a:rPr>
              <a:t>Why</a:t>
            </a:r>
            <a:r>
              <a:rPr lang="pt-BR" sz="1400" dirty="0" smtClean="0">
                <a:solidFill>
                  <a:srgbClr val="FFFF00"/>
                </a:solidFill>
              </a:rPr>
              <a:t> </a:t>
            </a:r>
            <a:r>
              <a:rPr lang="pt-BR" sz="1400" dirty="0" err="1" smtClean="0">
                <a:solidFill>
                  <a:srgbClr val="FFFF00"/>
                </a:solidFill>
              </a:rPr>
              <a:t>most</a:t>
            </a:r>
            <a:r>
              <a:rPr lang="pt-BR" sz="1400" dirty="0" smtClean="0">
                <a:solidFill>
                  <a:srgbClr val="FFFF00"/>
                </a:solidFill>
              </a:rPr>
              <a:t> </a:t>
            </a:r>
            <a:r>
              <a:rPr lang="pt-BR" sz="1400" dirty="0" err="1" smtClean="0">
                <a:solidFill>
                  <a:srgbClr val="FFFF00"/>
                </a:solidFill>
              </a:rPr>
              <a:t>published</a:t>
            </a:r>
            <a:r>
              <a:rPr lang="pt-BR" sz="1400" dirty="0" smtClean="0">
                <a:solidFill>
                  <a:srgbClr val="FFFF00"/>
                </a:solidFill>
              </a:rPr>
              <a:t> </a:t>
            </a:r>
            <a:r>
              <a:rPr lang="pt-BR" sz="1400" dirty="0" err="1" smtClean="0">
                <a:solidFill>
                  <a:srgbClr val="FFFF00"/>
                </a:solidFill>
              </a:rPr>
              <a:t>research</a:t>
            </a:r>
            <a:r>
              <a:rPr lang="pt-BR" sz="1400" dirty="0" smtClean="0">
                <a:solidFill>
                  <a:srgbClr val="FFFF00"/>
                </a:solidFill>
              </a:rPr>
              <a:t> </a:t>
            </a:r>
            <a:r>
              <a:rPr lang="pt-BR" sz="1400" dirty="0" err="1" smtClean="0">
                <a:solidFill>
                  <a:srgbClr val="FFFF00"/>
                </a:solidFill>
              </a:rPr>
              <a:t>findings</a:t>
            </a:r>
            <a:r>
              <a:rPr lang="pt-BR" sz="1400" dirty="0" smtClean="0">
                <a:solidFill>
                  <a:srgbClr val="FFFF00"/>
                </a:solidFill>
              </a:rPr>
              <a:t> are false, </a:t>
            </a:r>
            <a:r>
              <a:rPr lang="pt-BR" sz="1400" dirty="0" err="1" smtClean="0">
                <a:solidFill>
                  <a:srgbClr val="FFFF00"/>
                </a:solidFill>
              </a:rPr>
              <a:t>PLoS</a:t>
            </a:r>
            <a:r>
              <a:rPr lang="pt-BR" sz="1400" dirty="0" smtClean="0">
                <a:solidFill>
                  <a:srgbClr val="FFFF00"/>
                </a:solidFill>
              </a:rPr>
              <a:t> </a:t>
            </a:r>
            <a:r>
              <a:rPr lang="pt-BR" sz="1400" dirty="0" err="1" smtClean="0">
                <a:solidFill>
                  <a:srgbClr val="FFFF00"/>
                </a:solidFill>
              </a:rPr>
              <a:t>Med</a:t>
            </a:r>
            <a:r>
              <a:rPr lang="pt-BR" sz="1400" dirty="0" smtClean="0">
                <a:solidFill>
                  <a:srgbClr val="FFFF00"/>
                </a:solidFill>
              </a:rPr>
              <a:t>, 2005.</a:t>
            </a:r>
          </a:p>
          <a:p>
            <a:r>
              <a:rPr lang="pt-BR" sz="1400" dirty="0" err="1" smtClean="0">
                <a:solidFill>
                  <a:srgbClr val="FFFF00"/>
                </a:solidFill>
              </a:rPr>
              <a:t>Colquhoun</a:t>
            </a:r>
            <a:r>
              <a:rPr lang="pt-BR" sz="1400" dirty="0">
                <a:solidFill>
                  <a:srgbClr val="FFFF00"/>
                </a:solidFill>
              </a:rPr>
              <a:t> </a:t>
            </a:r>
            <a:r>
              <a:rPr lang="pt-BR" sz="1400" dirty="0" smtClean="0">
                <a:solidFill>
                  <a:srgbClr val="FFFF00"/>
                </a:solidFill>
              </a:rPr>
              <a:t>D. </a:t>
            </a:r>
            <a:r>
              <a:rPr lang="pt-BR" sz="1400" dirty="0" err="1" smtClean="0">
                <a:solidFill>
                  <a:srgbClr val="FFFF00"/>
                </a:solidFill>
              </a:rPr>
              <a:t>An</a:t>
            </a:r>
            <a:r>
              <a:rPr lang="pt-BR" sz="1400" dirty="0" smtClean="0">
                <a:solidFill>
                  <a:srgbClr val="FFFF00"/>
                </a:solidFill>
              </a:rPr>
              <a:t> </a:t>
            </a:r>
            <a:r>
              <a:rPr lang="pt-BR" sz="1400" dirty="0" err="1" smtClean="0">
                <a:solidFill>
                  <a:srgbClr val="FFFF00"/>
                </a:solidFill>
              </a:rPr>
              <a:t>investigation</a:t>
            </a:r>
            <a:r>
              <a:rPr lang="pt-BR" sz="1400" dirty="0" smtClean="0">
                <a:solidFill>
                  <a:srgbClr val="FFFF00"/>
                </a:solidFill>
              </a:rPr>
              <a:t> </a:t>
            </a:r>
            <a:r>
              <a:rPr lang="pt-BR" sz="1400" dirty="0" err="1" smtClean="0">
                <a:solidFill>
                  <a:srgbClr val="FFFF00"/>
                </a:solidFill>
              </a:rPr>
              <a:t>of</a:t>
            </a:r>
            <a:r>
              <a:rPr lang="pt-BR" sz="1400" dirty="0" smtClean="0">
                <a:solidFill>
                  <a:srgbClr val="FFFF00"/>
                </a:solidFill>
              </a:rPr>
              <a:t> </a:t>
            </a:r>
            <a:r>
              <a:rPr lang="pt-BR" sz="1400" dirty="0" err="1" smtClean="0">
                <a:solidFill>
                  <a:srgbClr val="FFFF00"/>
                </a:solidFill>
              </a:rPr>
              <a:t>the</a:t>
            </a:r>
            <a:r>
              <a:rPr lang="pt-BR" sz="1400" dirty="0" smtClean="0">
                <a:solidFill>
                  <a:srgbClr val="FFFF00"/>
                </a:solidFill>
              </a:rPr>
              <a:t> false </a:t>
            </a:r>
            <a:r>
              <a:rPr lang="pt-BR" sz="1400" dirty="0" err="1" smtClean="0">
                <a:solidFill>
                  <a:srgbClr val="FFFF00"/>
                </a:solidFill>
              </a:rPr>
              <a:t>discovery</a:t>
            </a:r>
            <a:r>
              <a:rPr lang="pt-BR" sz="1400" dirty="0" smtClean="0">
                <a:solidFill>
                  <a:srgbClr val="FFFF00"/>
                </a:solidFill>
              </a:rPr>
              <a:t> rate </a:t>
            </a:r>
            <a:r>
              <a:rPr lang="pt-BR" sz="1400" dirty="0" err="1" smtClean="0">
                <a:solidFill>
                  <a:srgbClr val="FFFF00"/>
                </a:solidFill>
              </a:rPr>
              <a:t>and</a:t>
            </a:r>
            <a:r>
              <a:rPr lang="pt-BR" sz="1400" dirty="0" smtClean="0">
                <a:solidFill>
                  <a:srgbClr val="FFFF00"/>
                </a:solidFill>
              </a:rPr>
              <a:t> </a:t>
            </a:r>
            <a:r>
              <a:rPr lang="pt-BR" sz="1400" dirty="0" err="1" smtClean="0">
                <a:solidFill>
                  <a:srgbClr val="FFFF00"/>
                </a:solidFill>
              </a:rPr>
              <a:t>the</a:t>
            </a:r>
            <a:r>
              <a:rPr lang="pt-BR" sz="1400" dirty="0" smtClean="0">
                <a:solidFill>
                  <a:srgbClr val="FFFF00"/>
                </a:solidFill>
              </a:rPr>
              <a:t> </a:t>
            </a:r>
            <a:r>
              <a:rPr lang="pt-BR" sz="1400" dirty="0" err="1" smtClean="0">
                <a:solidFill>
                  <a:srgbClr val="FFFF00"/>
                </a:solidFill>
              </a:rPr>
              <a:t>misinterpretations</a:t>
            </a:r>
            <a:r>
              <a:rPr lang="pt-BR" sz="1400" dirty="0" smtClean="0">
                <a:solidFill>
                  <a:srgbClr val="FFFF00"/>
                </a:solidFill>
              </a:rPr>
              <a:t> </a:t>
            </a:r>
            <a:r>
              <a:rPr lang="pt-BR" sz="1400" dirty="0" err="1" smtClean="0">
                <a:solidFill>
                  <a:srgbClr val="FFFF00"/>
                </a:solidFill>
              </a:rPr>
              <a:t>of</a:t>
            </a:r>
            <a:r>
              <a:rPr lang="pt-BR" sz="1400" dirty="0" smtClean="0">
                <a:solidFill>
                  <a:srgbClr val="FFFF00"/>
                </a:solidFill>
              </a:rPr>
              <a:t> </a:t>
            </a:r>
            <a:r>
              <a:rPr lang="pt-BR" sz="1400" dirty="0" err="1" smtClean="0">
                <a:solidFill>
                  <a:srgbClr val="FFFF00"/>
                </a:solidFill>
              </a:rPr>
              <a:t>p-values</a:t>
            </a:r>
            <a:r>
              <a:rPr lang="pt-BR" sz="1400" dirty="0" smtClean="0">
                <a:solidFill>
                  <a:srgbClr val="FFFF00"/>
                </a:solidFill>
              </a:rPr>
              <a:t>, </a:t>
            </a:r>
            <a:r>
              <a:rPr lang="pt-BR" sz="1400" dirty="0" err="1" smtClean="0">
                <a:solidFill>
                  <a:srgbClr val="FFFF00"/>
                </a:solidFill>
              </a:rPr>
              <a:t>R</a:t>
            </a:r>
            <a:r>
              <a:rPr lang="pt-BR" sz="1400" dirty="0" smtClean="0">
                <a:solidFill>
                  <a:srgbClr val="FFFF00"/>
                </a:solidFill>
              </a:rPr>
              <a:t> </a:t>
            </a:r>
            <a:r>
              <a:rPr lang="pt-BR" sz="1400" dirty="0" err="1" smtClean="0">
                <a:solidFill>
                  <a:srgbClr val="FFFF00"/>
                </a:solidFill>
              </a:rPr>
              <a:t>Soc</a:t>
            </a:r>
            <a:r>
              <a:rPr lang="pt-BR" sz="1400" dirty="0" smtClean="0">
                <a:solidFill>
                  <a:srgbClr val="FFFF00"/>
                </a:solidFill>
              </a:rPr>
              <a:t> Open </a:t>
            </a:r>
            <a:r>
              <a:rPr lang="pt-BR" sz="1400" dirty="0" err="1" smtClean="0">
                <a:solidFill>
                  <a:srgbClr val="FFFF00"/>
                </a:solidFill>
              </a:rPr>
              <a:t>Sci</a:t>
            </a:r>
            <a:r>
              <a:rPr lang="pt-BR" sz="1400" dirty="0" smtClean="0">
                <a:solidFill>
                  <a:srgbClr val="FFFF00"/>
                </a:solidFill>
              </a:rPr>
              <a:t>, 2014.</a:t>
            </a:r>
            <a:endParaRPr lang="pt-BR" sz="1400" dirty="0">
              <a:solidFill>
                <a:srgbClr val="FFFF00"/>
              </a:solidFill>
            </a:endParaRP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4"/>
          <a:srcRect l="15143" r="34000" b="1020"/>
          <a:stretch/>
        </p:blipFill>
        <p:spPr>
          <a:xfrm>
            <a:off x="7714042" y="3478642"/>
            <a:ext cx="1088571" cy="1186420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1785731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 flipV="1">
            <a:off x="184734" y="624393"/>
            <a:ext cx="8443913" cy="46037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46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endParaRPr lang="pt-BR" altLang="x-none" sz="1300">
              <a:solidFill>
                <a:srgbClr val="FFFFFF"/>
              </a:solidFill>
            </a:endParaRPr>
          </a:p>
        </p:txBody>
      </p:sp>
      <p:sp>
        <p:nvSpPr>
          <p:cNvPr id="8" name="CaixaDeTexto 7"/>
          <p:cNvSpPr txBox="1"/>
          <p:nvPr/>
        </p:nvSpPr>
        <p:spPr>
          <a:xfrm>
            <a:off x="184734" y="66929"/>
            <a:ext cx="866535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pt-BR" sz="2800" b="1" dirty="0" smtClean="0">
                <a:solidFill>
                  <a:srgbClr val="FFFF00"/>
                </a:solidFill>
                <a:ea typeface="Times New Roman" charset="0"/>
                <a:cs typeface="Times New Roman" charset="0"/>
              </a:rPr>
              <a:t>Estamos indo bem?</a:t>
            </a:r>
            <a:endParaRPr lang="pt-BR" sz="2400" b="1" dirty="0" smtClean="0">
              <a:solidFill>
                <a:srgbClr val="FFFF00"/>
              </a:solidFill>
              <a:ea typeface="Times New Roman" charset="0"/>
              <a:cs typeface="Times New Roman" charset="0"/>
            </a:endParaRPr>
          </a:p>
        </p:txBody>
      </p:sp>
      <p:sp>
        <p:nvSpPr>
          <p:cNvPr id="2" name="Rectangle 11"/>
          <p:cNvSpPr>
            <a:spLocks noChangeArrowheads="1"/>
          </p:cNvSpPr>
          <p:nvPr/>
        </p:nvSpPr>
        <p:spPr bwMode="auto">
          <a:xfrm>
            <a:off x="3" y="90102"/>
            <a:ext cx="18473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endParaRPr lang="pt-BR" altLang="x-none"/>
          </a:p>
        </p:txBody>
      </p:sp>
      <p:sp>
        <p:nvSpPr>
          <p:cNvPr id="3" name="Rectangle 12"/>
          <p:cNvSpPr>
            <a:spLocks noChangeArrowheads="1"/>
          </p:cNvSpPr>
          <p:nvPr/>
        </p:nvSpPr>
        <p:spPr bwMode="auto">
          <a:xfrm>
            <a:off x="3" y="547302"/>
            <a:ext cx="18473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endParaRPr lang="pt-BR" altLang="x-none"/>
          </a:p>
        </p:txBody>
      </p:sp>
      <p:sp>
        <p:nvSpPr>
          <p:cNvPr id="9" name="CaixaDeTexto 8"/>
          <p:cNvSpPr txBox="1"/>
          <p:nvPr/>
        </p:nvSpPr>
        <p:spPr>
          <a:xfrm>
            <a:off x="0" y="6519837"/>
            <a:ext cx="55665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 err="1" smtClean="0">
                <a:solidFill>
                  <a:srgbClr val="FFFF00"/>
                </a:solidFill>
              </a:rPr>
              <a:t>Ioannidis</a:t>
            </a:r>
            <a:r>
              <a:rPr lang="pt-BR" sz="1400" dirty="0" smtClean="0">
                <a:solidFill>
                  <a:srgbClr val="FFFF00"/>
                </a:solidFill>
              </a:rPr>
              <a:t> JP. </a:t>
            </a:r>
            <a:r>
              <a:rPr lang="pt-BR" sz="1400" dirty="0" err="1" smtClean="0">
                <a:solidFill>
                  <a:srgbClr val="FFFF00"/>
                </a:solidFill>
              </a:rPr>
              <a:t>How</a:t>
            </a:r>
            <a:r>
              <a:rPr lang="pt-BR" sz="1400" dirty="0" smtClean="0">
                <a:solidFill>
                  <a:srgbClr val="FFFF00"/>
                </a:solidFill>
              </a:rPr>
              <a:t> </a:t>
            </a:r>
            <a:r>
              <a:rPr lang="pt-BR" sz="1400" dirty="0" err="1" smtClean="0">
                <a:solidFill>
                  <a:srgbClr val="FFFF00"/>
                </a:solidFill>
              </a:rPr>
              <a:t>to</a:t>
            </a:r>
            <a:r>
              <a:rPr lang="pt-BR" sz="1400" dirty="0" smtClean="0">
                <a:solidFill>
                  <a:srgbClr val="FFFF00"/>
                </a:solidFill>
              </a:rPr>
              <a:t> </a:t>
            </a:r>
            <a:r>
              <a:rPr lang="pt-BR" sz="1400" dirty="0" err="1" smtClean="0">
                <a:solidFill>
                  <a:srgbClr val="FFFF00"/>
                </a:solidFill>
              </a:rPr>
              <a:t>make</a:t>
            </a:r>
            <a:r>
              <a:rPr lang="pt-BR" sz="1400" dirty="0" smtClean="0">
                <a:solidFill>
                  <a:srgbClr val="FFFF00"/>
                </a:solidFill>
              </a:rPr>
              <a:t> more </a:t>
            </a:r>
            <a:r>
              <a:rPr lang="pt-BR" sz="1400" dirty="0" err="1" smtClean="0">
                <a:solidFill>
                  <a:srgbClr val="FFFF00"/>
                </a:solidFill>
              </a:rPr>
              <a:t>published</a:t>
            </a:r>
            <a:r>
              <a:rPr lang="pt-BR" sz="1400" dirty="0" smtClean="0">
                <a:solidFill>
                  <a:srgbClr val="FFFF00"/>
                </a:solidFill>
              </a:rPr>
              <a:t> </a:t>
            </a:r>
            <a:r>
              <a:rPr lang="pt-BR" sz="1400" dirty="0" err="1" smtClean="0">
                <a:solidFill>
                  <a:srgbClr val="FFFF00"/>
                </a:solidFill>
              </a:rPr>
              <a:t>research</a:t>
            </a:r>
            <a:r>
              <a:rPr lang="pt-BR" sz="1400" dirty="0" smtClean="0">
                <a:solidFill>
                  <a:srgbClr val="FFFF00"/>
                </a:solidFill>
              </a:rPr>
              <a:t> </a:t>
            </a:r>
            <a:r>
              <a:rPr lang="pt-BR" sz="1400" dirty="0" err="1" smtClean="0">
                <a:solidFill>
                  <a:srgbClr val="FFFF00"/>
                </a:solidFill>
              </a:rPr>
              <a:t>true</a:t>
            </a:r>
            <a:r>
              <a:rPr lang="pt-BR" sz="1400" dirty="0" smtClean="0">
                <a:solidFill>
                  <a:srgbClr val="FFFF00"/>
                </a:solidFill>
              </a:rPr>
              <a:t>, </a:t>
            </a:r>
            <a:r>
              <a:rPr lang="pt-BR" sz="1400" dirty="0" err="1" smtClean="0">
                <a:solidFill>
                  <a:srgbClr val="FFFF00"/>
                </a:solidFill>
              </a:rPr>
              <a:t>PLoS</a:t>
            </a:r>
            <a:r>
              <a:rPr lang="pt-BR" sz="1400" dirty="0" smtClean="0">
                <a:solidFill>
                  <a:srgbClr val="FFFF00"/>
                </a:solidFill>
              </a:rPr>
              <a:t> </a:t>
            </a:r>
            <a:r>
              <a:rPr lang="pt-BR" sz="1400" dirty="0" err="1" smtClean="0">
                <a:solidFill>
                  <a:srgbClr val="FFFF00"/>
                </a:solidFill>
              </a:rPr>
              <a:t>Med</a:t>
            </a:r>
            <a:r>
              <a:rPr lang="pt-BR" sz="1400" dirty="0" smtClean="0">
                <a:solidFill>
                  <a:srgbClr val="FFFF00"/>
                </a:solidFill>
              </a:rPr>
              <a:t>, 2014.</a:t>
            </a:r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36" y="1117361"/>
            <a:ext cx="8339507" cy="5109416"/>
          </a:xfrm>
          <a:prstGeom prst="roundRect">
            <a:avLst>
              <a:gd name="adj" fmla="val 6014"/>
            </a:avLst>
          </a:prstGeom>
        </p:spPr>
      </p:pic>
      <p:sp>
        <p:nvSpPr>
          <p:cNvPr id="6" name="Retângulo 5"/>
          <p:cNvSpPr/>
          <p:nvPr/>
        </p:nvSpPr>
        <p:spPr>
          <a:xfrm>
            <a:off x="326571" y="1992086"/>
            <a:ext cx="8186058" cy="18941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/>
          <p:cNvSpPr/>
          <p:nvPr/>
        </p:nvSpPr>
        <p:spPr>
          <a:xfrm>
            <a:off x="313660" y="4844142"/>
            <a:ext cx="8186058" cy="12736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87059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 flipV="1">
            <a:off x="184734" y="885538"/>
            <a:ext cx="8443913" cy="46037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40000"/>
                  <a:lumOff val="60000"/>
                </a:schemeClr>
              </a:gs>
              <a:gs pos="46000">
                <a:schemeClr val="accent5">
                  <a:lumMod val="95000"/>
                  <a:lumOff val="5000"/>
                </a:schemeClr>
              </a:gs>
              <a:gs pos="100000">
                <a:schemeClr val="accent5">
                  <a:lumMod val="60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algn="ctr" eaLnBrk="1" hangingPunct="1"/>
            <a:endParaRPr lang="pt-BR" altLang="x-none" sz="1300">
              <a:solidFill>
                <a:srgbClr val="FFFFFF"/>
              </a:solidFill>
            </a:endParaRPr>
          </a:p>
        </p:txBody>
      </p:sp>
      <p:sp>
        <p:nvSpPr>
          <p:cNvPr id="8" name="CaixaDeTexto 7"/>
          <p:cNvSpPr txBox="1"/>
          <p:nvPr/>
        </p:nvSpPr>
        <p:spPr>
          <a:xfrm>
            <a:off x="184734" y="41961"/>
            <a:ext cx="865864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pt-BR" sz="2400" b="1" dirty="0" smtClean="0">
                <a:solidFill>
                  <a:srgbClr val="FFFF00"/>
                </a:solidFill>
                <a:ea typeface="Times New Roman" charset="0"/>
                <a:cs typeface="Times New Roman" charset="0"/>
              </a:rPr>
              <a:t>Esforços para manter a qualidade metodológica e de relato em </a:t>
            </a:r>
            <a:r>
              <a:rPr lang="pt-BR" sz="2400" b="1" dirty="0" err="1" smtClean="0">
                <a:solidFill>
                  <a:srgbClr val="FFFF00"/>
                </a:solidFill>
                <a:ea typeface="Times New Roman" charset="0"/>
                <a:cs typeface="Times New Roman" charset="0"/>
              </a:rPr>
              <a:t>RCTs</a:t>
            </a:r>
            <a:r>
              <a:rPr lang="pt-BR" sz="2400" b="1" dirty="0" smtClean="0">
                <a:solidFill>
                  <a:srgbClr val="FFFF00"/>
                </a:solidFill>
                <a:ea typeface="Times New Roman" charset="0"/>
                <a:cs typeface="Times New Roman" charset="0"/>
              </a:rPr>
              <a:t> e </a:t>
            </a:r>
            <a:r>
              <a:rPr lang="pt-BR" sz="2400" b="1" dirty="0" err="1" smtClean="0">
                <a:solidFill>
                  <a:srgbClr val="FFFF00"/>
                </a:solidFill>
                <a:ea typeface="Times New Roman" charset="0"/>
                <a:cs typeface="Times New Roman" charset="0"/>
              </a:rPr>
              <a:t>SRMAs</a:t>
            </a:r>
            <a:endParaRPr lang="pt-BR" dirty="0">
              <a:solidFill>
                <a:srgbClr val="FFFF00"/>
              </a:solidFill>
              <a:ea typeface="Times New Roman" charset="0"/>
              <a:cs typeface="Times New Roman" charset="0"/>
            </a:endParaRPr>
          </a:p>
        </p:txBody>
      </p:sp>
      <p:sp>
        <p:nvSpPr>
          <p:cNvPr id="2" name="Rectangle 11"/>
          <p:cNvSpPr>
            <a:spLocks noChangeArrowheads="1"/>
          </p:cNvSpPr>
          <p:nvPr/>
        </p:nvSpPr>
        <p:spPr bwMode="auto">
          <a:xfrm>
            <a:off x="3" y="90102"/>
            <a:ext cx="18473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endParaRPr lang="pt-BR" altLang="x-none"/>
          </a:p>
        </p:txBody>
      </p:sp>
      <p:sp>
        <p:nvSpPr>
          <p:cNvPr id="3" name="Rectangle 12"/>
          <p:cNvSpPr>
            <a:spLocks noChangeArrowheads="1"/>
          </p:cNvSpPr>
          <p:nvPr/>
        </p:nvSpPr>
        <p:spPr bwMode="auto">
          <a:xfrm>
            <a:off x="3" y="547302"/>
            <a:ext cx="18473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endParaRPr lang="pt-BR" altLang="x-none"/>
          </a:p>
        </p:txBody>
      </p:sp>
      <p:sp>
        <p:nvSpPr>
          <p:cNvPr id="23" name="Retângulo 22"/>
          <p:cNvSpPr/>
          <p:nvPr/>
        </p:nvSpPr>
        <p:spPr>
          <a:xfrm>
            <a:off x="987449" y="2940216"/>
            <a:ext cx="8626277" cy="45719"/>
          </a:xfrm>
          <a:prstGeom prst="rect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Retângulo 23"/>
          <p:cNvSpPr/>
          <p:nvPr/>
        </p:nvSpPr>
        <p:spPr>
          <a:xfrm>
            <a:off x="1139849" y="2355758"/>
            <a:ext cx="8626277" cy="45719"/>
          </a:xfrm>
          <a:prstGeom prst="rect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/>
          <p:cNvSpPr txBox="1"/>
          <p:nvPr/>
        </p:nvSpPr>
        <p:spPr>
          <a:xfrm>
            <a:off x="184734" y="931575"/>
            <a:ext cx="6840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i="1" dirty="0" smtClean="0">
                <a:solidFill>
                  <a:schemeClr val="bg2"/>
                </a:solidFill>
              </a:rPr>
              <a:t>Começando a falar da crise de reprodutibilidade na </a:t>
            </a:r>
            <a:r>
              <a:rPr lang="pt-BR" i="1" smtClean="0">
                <a:solidFill>
                  <a:schemeClr val="bg2"/>
                </a:solidFill>
              </a:rPr>
              <a:t>ciência biomédica</a:t>
            </a:r>
            <a:endParaRPr lang="pt-BR" i="1">
              <a:solidFill>
                <a:schemeClr val="bg2"/>
              </a:solidFill>
            </a:endParaRPr>
          </a:p>
        </p:txBody>
      </p:sp>
      <p:sp>
        <p:nvSpPr>
          <p:cNvPr id="9" name="CaixaDeTexto 8"/>
          <p:cNvSpPr txBox="1"/>
          <p:nvPr/>
        </p:nvSpPr>
        <p:spPr>
          <a:xfrm>
            <a:off x="184735" y="1665472"/>
            <a:ext cx="934026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smtClean="0">
                <a:solidFill>
                  <a:schemeClr val="bg2"/>
                </a:solidFill>
              </a:rPr>
              <a:t>CONSORT </a:t>
            </a:r>
            <a:r>
              <a:rPr lang="pt-BR" b="1" dirty="0" err="1" smtClean="0">
                <a:solidFill>
                  <a:schemeClr val="bg2"/>
                </a:solidFill>
              </a:rPr>
              <a:t>Statement</a:t>
            </a:r>
            <a:r>
              <a:rPr lang="pt-BR" dirty="0" smtClean="0">
                <a:solidFill>
                  <a:schemeClr val="bg2"/>
                </a:solidFill>
              </a:rPr>
              <a:t>: </a:t>
            </a:r>
            <a:r>
              <a:rPr lang="pt-BR" dirty="0" err="1" smtClean="0">
                <a:solidFill>
                  <a:schemeClr val="bg2"/>
                </a:solidFill>
              </a:rPr>
              <a:t>Begg</a:t>
            </a:r>
            <a:r>
              <a:rPr lang="pt-BR" dirty="0" smtClean="0">
                <a:solidFill>
                  <a:schemeClr val="bg2"/>
                </a:solidFill>
              </a:rPr>
              <a:t> C et al. </a:t>
            </a:r>
            <a:r>
              <a:rPr lang="pt-BR" dirty="0" err="1" smtClean="0">
                <a:solidFill>
                  <a:schemeClr val="bg2"/>
                </a:solidFill>
              </a:rPr>
              <a:t>Improving</a:t>
            </a:r>
            <a:r>
              <a:rPr lang="pt-BR" dirty="0" smtClean="0">
                <a:solidFill>
                  <a:schemeClr val="bg2"/>
                </a:solidFill>
              </a:rPr>
              <a:t> </a:t>
            </a:r>
            <a:r>
              <a:rPr lang="pt-BR" dirty="0" err="1" smtClean="0">
                <a:solidFill>
                  <a:schemeClr val="bg2"/>
                </a:solidFill>
              </a:rPr>
              <a:t>the</a:t>
            </a:r>
            <a:r>
              <a:rPr lang="pt-BR" dirty="0" smtClean="0">
                <a:solidFill>
                  <a:schemeClr val="bg2"/>
                </a:solidFill>
              </a:rPr>
              <a:t> </a:t>
            </a:r>
            <a:r>
              <a:rPr lang="pt-BR" dirty="0" err="1" smtClean="0">
                <a:solidFill>
                  <a:schemeClr val="bg2"/>
                </a:solidFill>
              </a:rPr>
              <a:t>quality</a:t>
            </a:r>
            <a:r>
              <a:rPr lang="pt-BR" dirty="0" smtClean="0">
                <a:solidFill>
                  <a:schemeClr val="bg2"/>
                </a:solidFill>
              </a:rPr>
              <a:t> </a:t>
            </a:r>
            <a:r>
              <a:rPr lang="pt-BR" dirty="0" err="1" smtClean="0">
                <a:solidFill>
                  <a:schemeClr val="bg2"/>
                </a:solidFill>
              </a:rPr>
              <a:t>of</a:t>
            </a:r>
            <a:r>
              <a:rPr lang="pt-BR" dirty="0" smtClean="0">
                <a:solidFill>
                  <a:schemeClr val="bg2"/>
                </a:solidFill>
              </a:rPr>
              <a:t> </a:t>
            </a:r>
            <a:r>
              <a:rPr lang="pt-BR" dirty="0" err="1" smtClean="0">
                <a:solidFill>
                  <a:schemeClr val="bg2"/>
                </a:solidFill>
              </a:rPr>
              <a:t>reporting</a:t>
            </a:r>
            <a:r>
              <a:rPr lang="pt-BR" dirty="0" smtClean="0">
                <a:solidFill>
                  <a:schemeClr val="bg2"/>
                </a:solidFill>
              </a:rPr>
              <a:t> </a:t>
            </a:r>
            <a:r>
              <a:rPr lang="pt-BR" dirty="0" err="1" smtClean="0">
                <a:solidFill>
                  <a:schemeClr val="bg2"/>
                </a:solidFill>
              </a:rPr>
              <a:t>of</a:t>
            </a:r>
            <a:r>
              <a:rPr lang="pt-BR" dirty="0" smtClean="0">
                <a:solidFill>
                  <a:schemeClr val="bg2"/>
                </a:solidFill>
              </a:rPr>
              <a:t> </a:t>
            </a:r>
            <a:r>
              <a:rPr lang="pt-BR" dirty="0" err="1" smtClean="0">
                <a:solidFill>
                  <a:schemeClr val="bg2"/>
                </a:solidFill>
              </a:rPr>
              <a:t>randomized</a:t>
            </a:r>
            <a:r>
              <a:rPr lang="pt-BR" dirty="0" smtClean="0">
                <a:solidFill>
                  <a:schemeClr val="bg2"/>
                </a:solidFill>
              </a:rPr>
              <a:t> </a:t>
            </a:r>
            <a:r>
              <a:rPr lang="pt-BR" dirty="0" err="1" smtClean="0">
                <a:solidFill>
                  <a:schemeClr val="bg2"/>
                </a:solidFill>
              </a:rPr>
              <a:t>controlled</a:t>
            </a:r>
            <a:r>
              <a:rPr lang="pt-BR" dirty="0" smtClean="0">
                <a:solidFill>
                  <a:schemeClr val="bg2"/>
                </a:solidFill>
              </a:rPr>
              <a:t> </a:t>
            </a:r>
            <a:r>
              <a:rPr lang="pt-BR" dirty="0" err="1" smtClean="0">
                <a:solidFill>
                  <a:schemeClr val="bg2"/>
                </a:solidFill>
              </a:rPr>
              <a:t>trials</a:t>
            </a:r>
            <a:r>
              <a:rPr lang="pt-BR" dirty="0" smtClean="0">
                <a:solidFill>
                  <a:schemeClr val="bg2"/>
                </a:solidFill>
              </a:rPr>
              <a:t>: </a:t>
            </a:r>
            <a:r>
              <a:rPr lang="pt-BR" dirty="0" err="1" smtClean="0">
                <a:solidFill>
                  <a:schemeClr val="bg2"/>
                </a:solidFill>
              </a:rPr>
              <a:t>the</a:t>
            </a:r>
            <a:r>
              <a:rPr lang="pt-BR" dirty="0" smtClean="0">
                <a:solidFill>
                  <a:schemeClr val="bg2"/>
                </a:solidFill>
              </a:rPr>
              <a:t> CONSORT </a:t>
            </a:r>
            <a:r>
              <a:rPr lang="pt-BR" dirty="0" err="1" smtClean="0">
                <a:solidFill>
                  <a:schemeClr val="bg2"/>
                </a:solidFill>
              </a:rPr>
              <a:t>Statment</a:t>
            </a:r>
            <a:r>
              <a:rPr lang="pt-BR" dirty="0" smtClean="0">
                <a:solidFill>
                  <a:schemeClr val="bg2"/>
                </a:solidFill>
              </a:rPr>
              <a:t>. JAMA, 1996.</a:t>
            </a:r>
          </a:p>
          <a:p>
            <a:endParaRPr lang="pt-BR" dirty="0">
              <a:solidFill>
                <a:schemeClr val="bg2"/>
              </a:solidFill>
            </a:endParaRPr>
          </a:p>
          <a:p>
            <a:r>
              <a:rPr lang="pt-BR" b="1" dirty="0" smtClean="0">
                <a:solidFill>
                  <a:schemeClr val="bg2"/>
                </a:solidFill>
              </a:rPr>
              <a:t>PRISMA </a:t>
            </a:r>
            <a:r>
              <a:rPr lang="pt-BR" b="1" dirty="0" err="1" smtClean="0">
                <a:solidFill>
                  <a:schemeClr val="bg2"/>
                </a:solidFill>
              </a:rPr>
              <a:t>Statment</a:t>
            </a:r>
            <a:r>
              <a:rPr lang="pt-BR" dirty="0" smtClean="0">
                <a:solidFill>
                  <a:schemeClr val="bg2"/>
                </a:solidFill>
              </a:rPr>
              <a:t>: </a:t>
            </a:r>
            <a:r>
              <a:rPr lang="pt-BR" dirty="0" err="1" smtClean="0">
                <a:solidFill>
                  <a:schemeClr val="bg2"/>
                </a:solidFill>
              </a:rPr>
              <a:t>Moher</a:t>
            </a:r>
            <a:r>
              <a:rPr lang="pt-BR" dirty="0" smtClean="0">
                <a:solidFill>
                  <a:schemeClr val="bg2"/>
                </a:solidFill>
              </a:rPr>
              <a:t> </a:t>
            </a:r>
            <a:r>
              <a:rPr lang="pt-BR" dirty="0" err="1" smtClean="0">
                <a:solidFill>
                  <a:schemeClr val="bg2"/>
                </a:solidFill>
              </a:rPr>
              <a:t>D</a:t>
            </a:r>
            <a:r>
              <a:rPr lang="pt-BR" dirty="0" smtClean="0">
                <a:solidFill>
                  <a:schemeClr val="bg2"/>
                </a:solidFill>
              </a:rPr>
              <a:t> et al. </a:t>
            </a:r>
            <a:r>
              <a:rPr lang="pt-BR" dirty="0" err="1" smtClean="0">
                <a:solidFill>
                  <a:schemeClr val="bg2"/>
                </a:solidFill>
              </a:rPr>
              <a:t>Preferred</a:t>
            </a:r>
            <a:r>
              <a:rPr lang="pt-BR" dirty="0" smtClean="0">
                <a:solidFill>
                  <a:schemeClr val="bg2"/>
                </a:solidFill>
              </a:rPr>
              <a:t> </a:t>
            </a:r>
            <a:r>
              <a:rPr lang="pt-BR" dirty="0" err="1" smtClean="0">
                <a:solidFill>
                  <a:schemeClr val="bg2"/>
                </a:solidFill>
              </a:rPr>
              <a:t>reporting</a:t>
            </a:r>
            <a:r>
              <a:rPr lang="pt-BR" dirty="0" smtClean="0">
                <a:solidFill>
                  <a:schemeClr val="bg2"/>
                </a:solidFill>
              </a:rPr>
              <a:t> </a:t>
            </a:r>
            <a:r>
              <a:rPr lang="pt-BR" dirty="0" err="1" smtClean="0">
                <a:solidFill>
                  <a:schemeClr val="bg2"/>
                </a:solidFill>
              </a:rPr>
              <a:t>items</a:t>
            </a:r>
            <a:r>
              <a:rPr lang="pt-BR" dirty="0" smtClean="0">
                <a:solidFill>
                  <a:schemeClr val="bg2"/>
                </a:solidFill>
              </a:rPr>
              <a:t> for </a:t>
            </a:r>
            <a:r>
              <a:rPr lang="pt-BR" dirty="0" err="1" smtClean="0">
                <a:solidFill>
                  <a:schemeClr val="bg2"/>
                </a:solidFill>
              </a:rPr>
              <a:t>systematic</a:t>
            </a:r>
            <a:r>
              <a:rPr lang="pt-BR" dirty="0" smtClean="0">
                <a:solidFill>
                  <a:schemeClr val="bg2"/>
                </a:solidFill>
              </a:rPr>
              <a:t> </a:t>
            </a:r>
            <a:r>
              <a:rPr lang="pt-BR" dirty="0" err="1" smtClean="0">
                <a:solidFill>
                  <a:schemeClr val="bg2"/>
                </a:solidFill>
              </a:rPr>
              <a:t>reviews</a:t>
            </a:r>
            <a:r>
              <a:rPr lang="pt-BR" dirty="0" smtClean="0">
                <a:solidFill>
                  <a:schemeClr val="bg2"/>
                </a:solidFill>
              </a:rPr>
              <a:t> </a:t>
            </a:r>
            <a:r>
              <a:rPr lang="pt-BR" dirty="0" err="1" smtClean="0">
                <a:solidFill>
                  <a:schemeClr val="bg2"/>
                </a:solidFill>
              </a:rPr>
              <a:t>and</a:t>
            </a:r>
            <a:r>
              <a:rPr lang="pt-BR" dirty="0" smtClean="0">
                <a:solidFill>
                  <a:schemeClr val="bg2"/>
                </a:solidFill>
              </a:rPr>
              <a:t> meta-</a:t>
            </a:r>
            <a:r>
              <a:rPr lang="pt-BR" dirty="0" err="1" smtClean="0">
                <a:solidFill>
                  <a:schemeClr val="bg2"/>
                </a:solidFill>
              </a:rPr>
              <a:t>analysis</a:t>
            </a:r>
            <a:r>
              <a:rPr lang="pt-BR" dirty="0" smtClean="0">
                <a:solidFill>
                  <a:schemeClr val="bg2"/>
                </a:solidFill>
              </a:rPr>
              <a:t>: </a:t>
            </a:r>
            <a:r>
              <a:rPr lang="pt-BR" dirty="0" err="1" smtClean="0">
                <a:solidFill>
                  <a:schemeClr val="bg2"/>
                </a:solidFill>
              </a:rPr>
              <a:t>the</a:t>
            </a:r>
            <a:r>
              <a:rPr lang="pt-BR" dirty="0" smtClean="0">
                <a:solidFill>
                  <a:schemeClr val="bg2"/>
                </a:solidFill>
              </a:rPr>
              <a:t> PRISMA </a:t>
            </a:r>
            <a:r>
              <a:rPr lang="pt-BR" dirty="0" err="1" smtClean="0">
                <a:solidFill>
                  <a:schemeClr val="bg2"/>
                </a:solidFill>
              </a:rPr>
              <a:t>Statment</a:t>
            </a:r>
            <a:r>
              <a:rPr lang="pt-BR" dirty="0" smtClean="0">
                <a:solidFill>
                  <a:schemeClr val="bg2"/>
                </a:solidFill>
              </a:rPr>
              <a:t>. </a:t>
            </a:r>
            <a:r>
              <a:rPr lang="pt-BR" dirty="0" err="1" smtClean="0">
                <a:solidFill>
                  <a:schemeClr val="bg2"/>
                </a:solidFill>
              </a:rPr>
              <a:t>PLoS</a:t>
            </a:r>
            <a:r>
              <a:rPr lang="pt-BR" dirty="0" smtClean="0">
                <a:solidFill>
                  <a:schemeClr val="bg2"/>
                </a:solidFill>
              </a:rPr>
              <a:t> </a:t>
            </a:r>
            <a:r>
              <a:rPr lang="pt-BR" dirty="0" err="1" smtClean="0">
                <a:solidFill>
                  <a:schemeClr val="bg2"/>
                </a:solidFill>
              </a:rPr>
              <a:t>Med</a:t>
            </a:r>
            <a:r>
              <a:rPr lang="pt-BR" dirty="0" smtClean="0">
                <a:solidFill>
                  <a:schemeClr val="bg2"/>
                </a:solidFill>
              </a:rPr>
              <a:t>, 2009.</a:t>
            </a:r>
          </a:p>
          <a:p>
            <a:endParaRPr lang="pt-BR" dirty="0">
              <a:solidFill>
                <a:schemeClr val="bg2"/>
              </a:solidFill>
            </a:endParaRPr>
          </a:p>
          <a:p>
            <a:r>
              <a:rPr lang="pt-BR" b="1" dirty="0" smtClean="0">
                <a:solidFill>
                  <a:schemeClr val="bg2"/>
                </a:solidFill>
              </a:rPr>
              <a:t>AMSTAR </a:t>
            </a:r>
            <a:r>
              <a:rPr lang="pt-BR" b="1" dirty="0" err="1" smtClean="0">
                <a:solidFill>
                  <a:schemeClr val="bg2"/>
                </a:solidFill>
              </a:rPr>
              <a:t>Initiative</a:t>
            </a:r>
            <a:r>
              <a:rPr lang="pt-BR" dirty="0" smtClean="0">
                <a:solidFill>
                  <a:schemeClr val="bg2"/>
                </a:solidFill>
              </a:rPr>
              <a:t>: Shea BJ et al. </a:t>
            </a:r>
            <a:r>
              <a:rPr lang="pt-BR" dirty="0" err="1" smtClean="0">
                <a:solidFill>
                  <a:schemeClr val="bg2"/>
                </a:solidFill>
              </a:rPr>
              <a:t>Development</a:t>
            </a:r>
            <a:r>
              <a:rPr lang="pt-BR" dirty="0" smtClean="0">
                <a:solidFill>
                  <a:schemeClr val="bg2"/>
                </a:solidFill>
              </a:rPr>
              <a:t> </a:t>
            </a:r>
            <a:r>
              <a:rPr lang="pt-BR" dirty="0" err="1" smtClean="0">
                <a:solidFill>
                  <a:schemeClr val="bg2"/>
                </a:solidFill>
              </a:rPr>
              <a:t>of</a:t>
            </a:r>
            <a:r>
              <a:rPr lang="pt-BR" dirty="0" smtClean="0">
                <a:solidFill>
                  <a:schemeClr val="bg2"/>
                </a:solidFill>
              </a:rPr>
              <a:t> AMSTAR: a </a:t>
            </a:r>
            <a:r>
              <a:rPr lang="pt-BR" dirty="0" err="1" smtClean="0">
                <a:solidFill>
                  <a:schemeClr val="bg2"/>
                </a:solidFill>
              </a:rPr>
              <a:t>measurememt</a:t>
            </a:r>
            <a:r>
              <a:rPr lang="pt-BR" dirty="0" smtClean="0">
                <a:solidFill>
                  <a:schemeClr val="bg2"/>
                </a:solidFill>
              </a:rPr>
              <a:t> tool </a:t>
            </a:r>
            <a:r>
              <a:rPr lang="pt-BR" dirty="0" err="1" smtClean="0">
                <a:solidFill>
                  <a:schemeClr val="bg2"/>
                </a:solidFill>
              </a:rPr>
              <a:t>to</a:t>
            </a:r>
            <a:r>
              <a:rPr lang="pt-BR" dirty="0" smtClean="0">
                <a:solidFill>
                  <a:schemeClr val="bg2"/>
                </a:solidFill>
              </a:rPr>
              <a:t> </a:t>
            </a:r>
            <a:r>
              <a:rPr lang="pt-BR" dirty="0" err="1" smtClean="0">
                <a:solidFill>
                  <a:schemeClr val="bg2"/>
                </a:solidFill>
              </a:rPr>
              <a:t>assess</a:t>
            </a:r>
            <a:r>
              <a:rPr lang="pt-BR" dirty="0" smtClean="0">
                <a:solidFill>
                  <a:schemeClr val="bg2"/>
                </a:solidFill>
              </a:rPr>
              <a:t> </a:t>
            </a:r>
            <a:r>
              <a:rPr lang="pt-BR" dirty="0" err="1" smtClean="0">
                <a:solidFill>
                  <a:schemeClr val="bg2"/>
                </a:solidFill>
              </a:rPr>
              <a:t>the</a:t>
            </a:r>
            <a:r>
              <a:rPr lang="pt-BR" dirty="0" smtClean="0">
                <a:solidFill>
                  <a:schemeClr val="bg2"/>
                </a:solidFill>
              </a:rPr>
              <a:t> </a:t>
            </a:r>
            <a:r>
              <a:rPr lang="pt-BR" dirty="0" err="1" smtClean="0">
                <a:solidFill>
                  <a:schemeClr val="bg2"/>
                </a:solidFill>
              </a:rPr>
              <a:t>methodological</a:t>
            </a:r>
            <a:r>
              <a:rPr lang="pt-BR" dirty="0" smtClean="0">
                <a:solidFill>
                  <a:schemeClr val="bg2"/>
                </a:solidFill>
              </a:rPr>
              <a:t> </a:t>
            </a:r>
            <a:r>
              <a:rPr lang="pt-BR" dirty="0" err="1" smtClean="0">
                <a:solidFill>
                  <a:schemeClr val="bg2"/>
                </a:solidFill>
              </a:rPr>
              <a:t>quality</a:t>
            </a:r>
            <a:r>
              <a:rPr lang="pt-BR" dirty="0" smtClean="0">
                <a:solidFill>
                  <a:schemeClr val="bg2"/>
                </a:solidFill>
              </a:rPr>
              <a:t> </a:t>
            </a:r>
            <a:r>
              <a:rPr lang="pt-BR" dirty="0" err="1" smtClean="0">
                <a:solidFill>
                  <a:schemeClr val="bg2"/>
                </a:solidFill>
              </a:rPr>
              <a:t>of</a:t>
            </a:r>
            <a:r>
              <a:rPr lang="pt-BR" dirty="0" smtClean="0">
                <a:solidFill>
                  <a:schemeClr val="bg2"/>
                </a:solidFill>
              </a:rPr>
              <a:t> </a:t>
            </a:r>
            <a:r>
              <a:rPr lang="pt-BR" dirty="0" err="1" smtClean="0">
                <a:solidFill>
                  <a:schemeClr val="bg2"/>
                </a:solidFill>
              </a:rPr>
              <a:t>systematic</a:t>
            </a:r>
            <a:r>
              <a:rPr lang="pt-BR" dirty="0" smtClean="0">
                <a:solidFill>
                  <a:schemeClr val="bg2"/>
                </a:solidFill>
              </a:rPr>
              <a:t> </a:t>
            </a:r>
            <a:r>
              <a:rPr lang="pt-BR" dirty="0" err="1" smtClean="0">
                <a:solidFill>
                  <a:schemeClr val="bg2"/>
                </a:solidFill>
              </a:rPr>
              <a:t>reviews</a:t>
            </a:r>
            <a:r>
              <a:rPr lang="pt-BR" dirty="0" smtClean="0">
                <a:solidFill>
                  <a:schemeClr val="bg2"/>
                </a:solidFill>
              </a:rPr>
              <a:t>. BMC </a:t>
            </a:r>
            <a:r>
              <a:rPr lang="pt-BR" dirty="0" err="1" smtClean="0">
                <a:solidFill>
                  <a:schemeClr val="bg2"/>
                </a:solidFill>
              </a:rPr>
              <a:t>Med</a:t>
            </a:r>
            <a:r>
              <a:rPr lang="pt-BR" dirty="0" smtClean="0">
                <a:solidFill>
                  <a:schemeClr val="bg2"/>
                </a:solidFill>
              </a:rPr>
              <a:t> Res </a:t>
            </a:r>
            <a:r>
              <a:rPr lang="pt-BR" dirty="0" err="1" smtClean="0">
                <a:solidFill>
                  <a:schemeClr val="bg2"/>
                </a:solidFill>
              </a:rPr>
              <a:t>Methodol</a:t>
            </a:r>
            <a:r>
              <a:rPr lang="pt-BR" dirty="0" smtClean="0">
                <a:solidFill>
                  <a:schemeClr val="bg2"/>
                </a:solidFill>
              </a:rPr>
              <a:t>, 2007.</a:t>
            </a:r>
          </a:p>
          <a:p>
            <a:endParaRPr lang="pt-BR" dirty="0">
              <a:solidFill>
                <a:schemeClr val="bg2"/>
              </a:solidFill>
            </a:endParaRPr>
          </a:p>
          <a:p>
            <a:r>
              <a:rPr lang="pt-BR" b="1" dirty="0" smtClean="0">
                <a:solidFill>
                  <a:schemeClr val="bg2"/>
                </a:solidFill>
              </a:rPr>
              <a:t>GRADE Network</a:t>
            </a:r>
            <a:r>
              <a:rPr lang="pt-BR" dirty="0" smtClean="0">
                <a:solidFill>
                  <a:schemeClr val="bg2"/>
                </a:solidFill>
              </a:rPr>
              <a:t>: GRADE </a:t>
            </a:r>
            <a:r>
              <a:rPr lang="pt-BR" dirty="0" err="1" smtClean="0">
                <a:solidFill>
                  <a:schemeClr val="bg2"/>
                </a:solidFill>
              </a:rPr>
              <a:t>Working</a:t>
            </a:r>
            <a:r>
              <a:rPr lang="pt-BR" dirty="0" smtClean="0">
                <a:solidFill>
                  <a:schemeClr val="bg2"/>
                </a:solidFill>
              </a:rPr>
              <a:t> </a:t>
            </a:r>
            <a:r>
              <a:rPr lang="pt-BR" dirty="0" err="1" smtClean="0">
                <a:solidFill>
                  <a:schemeClr val="bg2"/>
                </a:solidFill>
              </a:rPr>
              <a:t>group</a:t>
            </a:r>
            <a:r>
              <a:rPr lang="pt-BR" dirty="0" smtClean="0">
                <a:solidFill>
                  <a:schemeClr val="bg2"/>
                </a:solidFill>
              </a:rPr>
              <a:t>. </a:t>
            </a:r>
            <a:r>
              <a:rPr lang="pt-BR" dirty="0" err="1" smtClean="0">
                <a:solidFill>
                  <a:schemeClr val="bg2"/>
                </a:solidFill>
              </a:rPr>
              <a:t>Grading</a:t>
            </a:r>
            <a:r>
              <a:rPr lang="pt-BR" dirty="0" smtClean="0">
                <a:solidFill>
                  <a:schemeClr val="bg2"/>
                </a:solidFill>
              </a:rPr>
              <a:t> </a:t>
            </a:r>
            <a:r>
              <a:rPr lang="pt-BR" dirty="0" err="1" smtClean="0">
                <a:solidFill>
                  <a:schemeClr val="bg2"/>
                </a:solidFill>
              </a:rPr>
              <a:t>quality</a:t>
            </a:r>
            <a:r>
              <a:rPr lang="pt-BR" dirty="0" smtClean="0">
                <a:solidFill>
                  <a:schemeClr val="bg2"/>
                </a:solidFill>
              </a:rPr>
              <a:t> </a:t>
            </a:r>
            <a:r>
              <a:rPr lang="pt-BR" dirty="0" err="1" smtClean="0">
                <a:solidFill>
                  <a:schemeClr val="bg2"/>
                </a:solidFill>
              </a:rPr>
              <a:t>of</a:t>
            </a:r>
            <a:r>
              <a:rPr lang="pt-BR" dirty="0" smtClean="0">
                <a:solidFill>
                  <a:schemeClr val="bg2"/>
                </a:solidFill>
              </a:rPr>
              <a:t> </a:t>
            </a:r>
            <a:r>
              <a:rPr lang="pt-BR" dirty="0" err="1" smtClean="0">
                <a:solidFill>
                  <a:schemeClr val="bg2"/>
                </a:solidFill>
              </a:rPr>
              <a:t>evidence</a:t>
            </a:r>
            <a:r>
              <a:rPr lang="pt-BR" dirty="0" smtClean="0">
                <a:solidFill>
                  <a:schemeClr val="bg2"/>
                </a:solidFill>
              </a:rPr>
              <a:t> </a:t>
            </a:r>
            <a:r>
              <a:rPr lang="pt-BR" dirty="0" err="1" smtClean="0">
                <a:solidFill>
                  <a:schemeClr val="bg2"/>
                </a:solidFill>
              </a:rPr>
              <a:t>and</a:t>
            </a:r>
            <a:r>
              <a:rPr lang="pt-BR" dirty="0" smtClean="0">
                <a:solidFill>
                  <a:schemeClr val="bg2"/>
                </a:solidFill>
              </a:rPr>
              <a:t> </a:t>
            </a:r>
            <a:r>
              <a:rPr lang="pt-BR" dirty="0" err="1" smtClean="0">
                <a:solidFill>
                  <a:schemeClr val="bg2"/>
                </a:solidFill>
              </a:rPr>
              <a:t>strenght</a:t>
            </a:r>
            <a:r>
              <a:rPr lang="pt-BR" dirty="0" smtClean="0">
                <a:solidFill>
                  <a:schemeClr val="bg2"/>
                </a:solidFill>
              </a:rPr>
              <a:t> </a:t>
            </a:r>
            <a:r>
              <a:rPr lang="pt-BR" dirty="0" err="1" smtClean="0">
                <a:solidFill>
                  <a:schemeClr val="bg2"/>
                </a:solidFill>
              </a:rPr>
              <a:t>of</a:t>
            </a:r>
            <a:r>
              <a:rPr lang="pt-BR" dirty="0" smtClean="0">
                <a:solidFill>
                  <a:schemeClr val="bg2"/>
                </a:solidFill>
              </a:rPr>
              <a:t> </a:t>
            </a:r>
            <a:r>
              <a:rPr lang="pt-BR" dirty="0" err="1" smtClean="0">
                <a:solidFill>
                  <a:schemeClr val="bg2"/>
                </a:solidFill>
              </a:rPr>
              <a:t>recommendations</a:t>
            </a:r>
            <a:r>
              <a:rPr lang="pt-BR" dirty="0" smtClean="0">
                <a:solidFill>
                  <a:schemeClr val="bg2"/>
                </a:solidFill>
              </a:rPr>
              <a:t>. BMJ, 2003.</a:t>
            </a:r>
            <a:endParaRPr lang="pt-BR" dirty="0">
              <a:solidFill>
                <a:schemeClr val="bg2"/>
              </a:solidFill>
            </a:endParaRPr>
          </a:p>
        </p:txBody>
      </p:sp>
      <p:pic>
        <p:nvPicPr>
          <p:cNvPr id="12" name="Imagem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333" y="5313382"/>
            <a:ext cx="3855357" cy="605162"/>
          </a:xfrm>
          <a:prstGeom prst="roundRect">
            <a:avLst/>
          </a:prstGeom>
        </p:spPr>
      </p:pic>
      <p:pic>
        <p:nvPicPr>
          <p:cNvPr id="13" name="Imagem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8466" y="5271358"/>
            <a:ext cx="2952750" cy="666750"/>
          </a:xfrm>
          <a:prstGeom prst="roundRect">
            <a:avLst/>
          </a:prstGeom>
        </p:spPr>
      </p:pic>
      <p:pic>
        <p:nvPicPr>
          <p:cNvPr id="16" name="Imagem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3429" y="6170279"/>
            <a:ext cx="2784928" cy="508276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1745391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1201</TotalTime>
  <Words>1523</Words>
  <Application>Microsoft Macintosh PowerPoint</Application>
  <PresentationFormat>Apresentação na tela (4:3)</PresentationFormat>
  <Paragraphs>573</Paragraphs>
  <Slides>29</Slides>
  <Notes>5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29</vt:i4>
      </vt:variant>
    </vt:vector>
  </HeadingPairs>
  <TitlesOfParts>
    <vt:vector size="37" baseType="lpstr">
      <vt:lpstr>Al Nile</vt:lpstr>
      <vt:lpstr>Calibri</vt:lpstr>
      <vt:lpstr>Calibri Light</vt:lpstr>
      <vt:lpstr>Mangal</vt:lpstr>
      <vt:lpstr>Times New Roman</vt:lpstr>
      <vt:lpstr>Wingdings</vt:lpstr>
      <vt:lpstr>Arial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Eliana Silva</dc:creator>
  <cp:lastModifiedBy>Eliana Silva</cp:lastModifiedBy>
  <cp:revision>97</cp:revision>
  <dcterms:created xsi:type="dcterms:W3CDTF">2017-04-24T15:20:29Z</dcterms:created>
  <dcterms:modified xsi:type="dcterms:W3CDTF">2017-09-18T01:02:44Z</dcterms:modified>
</cp:coreProperties>
</file>